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7" r:id="rId2"/>
    <p:sldId id="314" r:id="rId3"/>
    <p:sldId id="304" r:id="rId4"/>
    <p:sldId id="260" r:id="rId5"/>
    <p:sldId id="308" r:id="rId6"/>
    <p:sldId id="307" r:id="rId7"/>
    <p:sldId id="305" r:id="rId8"/>
    <p:sldId id="317" r:id="rId9"/>
    <p:sldId id="316" r:id="rId10"/>
    <p:sldId id="306" r:id="rId11"/>
    <p:sldId id="309" r:id="rId12"/>
    <p:sldId id="310" r:id="rId13"/>
    <p:sldId id="311" r:id="rId14"/>
    <p:sldId id="312" r:id="rId15"/>
    <p:sldId id="313" r:id="rId16"/>
    <p:sldId id="301" r:id="rId17"/>
    <p:sldId id="315" r:id="rId18"/>
    <p:sldId id="275" r:id="rId19"/>
    <p:sldId id="281" r:id="rId20"/>
    <p:sldId id="269" r:id="rId21"/>
    <p:sldId id="288" r:id="rId22"/>
    <p:sldId id="286" r:id="rId23"/>
    <p:sldId id="287" r:id="rId24"/>
    <p:sldId id="265" r:id="rId25"/>
    <p:sldId id="292" r:id="rId26"/>
    <p:sldId id="293" r:id="rId27"/>
    <p:sldId id="294" r:id="rId28"/>
    <p:sldId id="266" r:id="rId29"/>
    <p:sldId id="295" r:id="rId30"/>
    <p:sldId id="296" r:id="rId31"/>
    <p:sldId id="297" r:id="rId32"/>
    <p:sldId id="298" r:id="rId33"/>
    <p:sldId id="299" r:id="rId34"/>
    <p:sldId id="267" r:id="rId35"/>
    <p:sldId id="303" r:id="rId36"/>
    <p:sldId id="300" r:id="rId37"/>
    <p:sldId id="268" r:id="rId38"/>
    <p:sldId id="276" r:id="rId39"/>
  </p:sldIdLst>
  <p:sldSz cx="12192000" cy="6858000"/>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669900"/>
    <a:srgbClr val="800000"/>
    <a:srgbClr val="A50021"/>
    <a:srgbClr val="C7E6A4"/>
    <a:srgbClr val="F414D9"/>
    <a:srgbClr val="003300"/>
    <a:srgbClr val="A4A808"/>
    <a:srgbClr val="919E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70284" autoAdjust="0"/>
  </p:normalViewPr>
  <p:slideViewPr>
    <p:cSldViewPr snapToGrid="0">
      <p:cViewPr varScale="1">
        <p:scale>
          <a:sx n="61" d="100"/>
          <a:sy n="61" d="100"/>
        </p:scale>
        <p:origin x="1714"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1"/>
            <a:ext cx="2982119" cy="466434"/>
          </a:xfrm>
          <a:prstGeom prst="rect">
            <a:avLst/>
          </a:prstGeom>
        </p:spPr>
        <p:txBody>
          <a:bodyPr vert="horz" lIns="92446" tIns="46223" rIns="92446" bIns="46223" rtlCol="0"/>
          <a:lstStyle>
            <a:lvl1pPr algn="r">
              <a:defRPr sz="1200"/>
            </a:lvl1pPr>
          </a:lstStyle>
          <a:p>
            <a:fld id="{A8AD9518-848B-4D4B-B844-C9A140F2B20A}" type="datetimeFigureOut">
              <a:rPr lang="en-US" smtClean="0"/>
              <a:t>11/20/2017</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9"/>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37625FAB-936A-44E0-8525-18DD41E40A4C}" type="slidenum">
              <a:rPr lang="en-US" smtClean="0"/>
              <a:t>‹#›</a:t>
            </a:fld>
            <a:endParaRPr lang="en-US"/>
          </a:p>
        </p:txBody>
      </p:sp>
    </p:spTree>
    <p:extLst>
      <p:ext uri="{BB962C8B-B14F-4D97-AF65-F5344CB8AC3E}">
        <p14:creationId xmlns:p14="http://schemas.microsoft.com/office/powerpoint/2010/main" val="73349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a:t>
            </a:fld>
            <a:endParaRPr lang="en-US"/>
          </a:p>
        </p:txBody>
      </p:sp>
    </p:spTree>
    <p:extLst>
      <p:ext uri="{BB962C8B-B14F-4D97-AF65-F5344CB8AC3E}">
        <p14:creationId xmlns:p14="http://schemas.microsoft.com/office/powerpoint/2010/main" val="306976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this, we can state the problem as having an input mesh with some obtuse triangles and we want to “</a:t>
            </a:r>
            <a:r>
              <a:rPr lang="en-US" dirty="0" err="1"/>
              <a:t>remesh</a:t>
            </a:r>
            <a:r>
              <a:rPr lang="en-US" dirty="0"/>
              <a:t>” by eliminating all obtuse triangles. The constraints we have here is to represent the same shape of course and to have the same sizing function. So, usually measure the sizing function by the edge length. So you can imagine there is some continuous function lives on the top of the mesh and at each point we can measure what is the maximum edge length allowed and we should not allow any edge connected to this vertex to be longer that this value. </a:t>
            </a:r>
          </a:p>
          <a:p>
            <a:endParaRPr lang="en-US" dirty="0"/>
          </a:p>
          <a:p>
            <a:r>
              <a:rPr lang="en-US" dirty="0"/>
              <a:t>We are also allowed to move the vertices, add more vertices or remove vertices in order to eliminate obtuse triangles. However, it is more preferable to have as few as possible number of vertices. </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10</a:t>
            </a:fld>
            <a:endParaRPr lang="en-US"/>
          </a:p>
        </p:txBody>
      </p:sp>
    </p:spTree>
    <p:extLst>
      <p:ext uri="{BB962C8B-B14F-4D97-AF65-F5344CB8AC3E}">
        <p14:creationId xmlns:p14="http://schemas.microsoft.com/office/powerpoint/2010/main" val="169297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11</a:t>
            </a:fld>
            <a:endParaRPr lang="en-US"/>
          </a:p>
        </p:txBody>
      </p:sp>
    </p:spTree>
    <p:extLst>
      <p:ext uri="{BB962C8B-B14F-4D97-AF65-F5344CB8AC3E}">
        <p14:creationId xmlns:p14="http://schemas.microsoft.com/office/powerpoint/2010/main" val="4130914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12</a:t>
            </a:fld>
            <a:endParaRPr lang="en-US"/>
          </a:p>
        </p:txBody>
      </p:sp>
    </p:spTree>
    <p:extLst>
      <p:ext uri="{BB962C8B-B14F-4D97-AF65-F5344CB8AC3E}">
        <p14:creationId xmlns:p14="http://schemas.microsoft.com/office/powerpoint/2010/main" val="2211025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13</a:t>
            </a:fld>
            <a:endParaRPr lang="en-US"/>
          </a:p>
        </p:txBody>
      </p:sp>
    </p:spTree>
    <p:extLst>
      <p:ext uri="{BB962C8B-B14F-4D97-AF65-F5344CB8AC3E}">
        <p14:creationId xmlns:p14="http://schemas.microsoft.com/office/powerpoint/2010/main" val="907867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14</a:t>
            </a:fld>
            <a:endParaRPr lang="en-US"/>
          </a:p>
        </p:txBody>
      </p:sp>
    </p:spTree>
    <p:extLst>
      <p:ext uri="{BB962C8B-B14F-4D97-AF65-F5344CB8AC3E}">
        <p14:creationId xmlns:p14="http://schemas.microsoft.com/office/powerpoint/2010/main" val="3152293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15</a:t>
            </a:fld>
            <a:endParaRPr lang="en-US"/>
          </a:p>
        </p:txBody>
      </p:sp>
    </p:spTree>
    <p:extLst>
      <p:ext uri="{BB962C8B-B14F-4D97-AF65-F5344CB8AC3E}">
        <p14:creationId xmlns:p14="http://schemas.microsoft.com/office/powerpoint/2010/main" val="322183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16</a:t>
            </a:fld>
            <a:endParaRPr lang="en-US"/>
          </a:p>
        </p:txBody>
      </p:sp>
    </p:spTree>
    <p:extLst>
      <p:ext uri="{BB962C8B-B14F-4D97-AF65-F5344CB8AC3E}">
        <p14:creationId xmlns:p14="http://schemas.microsoft.com/office/powerpoint/2010/main" val="1340450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17</a:t>
            </a:fld>
            <a:endParaRPr lang="en-US"/>
          </a:p>
        </p:txBody>
      </p:sp>
    </p:spTree>
    <p:extLst>
      <p:ext uri="{BB962C8B-B14F-4D97-AF65-F5344CB8AC3E}">
        <p14:creationId xmlns:p14="http://schemas.microsoft.com/office/powerpoint/2010/main" val="242084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Mesh Simplification results (Section 5.2)</a:t>
            </a:r>
          </a:p>
          <a:p>
            <a:endParaRPr lang="en-US" dirty="0"/>
          </a:p>
          <a:p>
            <a:r>
              <a:rPr lang="en-US" dirty="0"/>
              <a:t>The Delaunay Sifting application can be used in order to reduce the mesh complexity while preserving almost all the details of the input models along with the quality in terms of angle bounds, sizing function, etc. Sometimes a user might desire to achieve Level Of Details (LOD) where higher reduction ratio is desired. This is also called mesh simplification. Our strategy can be tweaked in order to achieve such LOD by tolerating higher variation in smoothness. Our mesh simplification differs in that it preserves the quality of the input mesh in terms of angle bounds, Delaunay property, and others qualities.  </a:t>
            </a:r>
          </a:p>
        </p:txBody>
      </p:sp>
      <p:sp>
        <p:nvSpPr>
          <p:cNvPr id="4" name="Slide Number Placeholder 3"/>
          <p:cNvSpPr>
            <a:spLocks noGrp="1"/>
          </p:cNvSpPr>
          <p:nvPr>
            <p:ph type="sldNum" sz="quarter" idx="10"/>
          </p:nvPr>
        </p:nvSpPr>
        <p:spPr/>
        <p:txBody>
          <a:bodyPr/>
          <a:lstStyle/>
          <a:p>
            <a:fld id="{37625FAB-936A-44E0-8525-18DD41E40A4C}" type="slidenum">
              <a:rPr lang="en-US" smtClean="0"/>
              <a:t>18</a:t>
            </a:fld>
            <a:endParaRPr lang="en-US"/>
          </a:p>
        </p:txBody>
      </p:sp>
    </p:spTree>
    <p:extLst>
      <p:ext uri="{BB962C8B-B14F-4D97-AF65-F5344CB8AC3E}">
        <p14:creationId xmlns:p14="http://schemas.microsoft.com/office/powerpoint/2010/main" val="795876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Mesh Simplification results (Section 5.1)</a:t>
            </a:r>
          </a:p>
          <a:p>
            <a:endParaRPr lang="en-US" dirty="0"/>
          </a:p>
          <a:p>
            <a:r>
              <a:rPr lang="en-US" dirty="0"/>
              <a:t>We compared our mesh simplification algorithm against the popular Quadratic Error Metric and the Efficient Construction and Simplification of Delaunay Meshes (referred to as DM). As shown in the table, the QEM is always better in terms of </a:t>
            </a:r>
            <a:r>
              <a:rPr lang="en-US" i="1" dirty="0" err="1">
                <a:solidFill>
                  <a:schemeClr val="accent2">
                    <a:lumMod val="40000"/>
                    <a:lumOff val="60000"/>
                  </a:schemeClr>
                </a:solidFill>
                <a:latin typeface="SansSerif" panose="00000400000000000000" pitchFamily="2" charset="2"/>
              </a:rPr>
              <a:t>Hausdorff</a:t>
            </a:r>
            <a:r>
              <a:rPr lang="en-US" dirty="0"/>
              <a:t> distance across all model, while the DM comes second in place and our comes last. However, our algorithm still produces acceptable values for </a:t>
            </a:r>
            <a:r>
              <a:rPr lang="en-US" i="1" dirty="0" err="1">
                <a:solidFill>
                  <a:schemeClr val="accent2">
                    <a:lumMod val="40000"/>
                    <a:lumOff val="60000"/>
                  </a:schemeClr>
                </a:solidFill>
                <a:latin typeface="SansSerif" panose="00000400000000000000" pitchFamily="2" charset="2"/>
              </a:rPr>
              <a:t>Hausdorff</a:t>
            </a:r>
            <a:r>
              <a:rPr lang="en-US" dirty="0">
                <a:solidFill>
                  <a:schemeClr val="accent2">
                    <a:lumMod val="40000"/>
                    <a:lumOff val="60000"/>
                  </a:schemeClr>
                </a:solidFill>
                <a:latin typeface="SansSerif" panose="00000400000000000000" pitchFamily="2" charset="2"/>
              </a:rPr>
              <a:t> distance and the visual appearance is still acceptable (as indicated from the models). Additionally, the quality of the output from our algorithm is always better. </a:t>
            </a:r>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19</a:t>
            </a:fld>
            <a:endParaRPr lang="en-US"/>
          </a:p>
        </p:txBody>
      </p:sp>
    </p:spTree>
    <p:extLst>
      <p:ext uri="{BB962C8B-B14F-4D97-AF65-F5344CB8AC3E}">
        <p14:creationId xmlns:p14="http://schemas.microsoft.com/office/powerpoint/2010/main" val="162904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project idea could be thought of as an extension to this project; constrained resampling for mesh improvement published in July</a:t>
            </a:r>
          </a:p>
        </p:txBody>
      </p:sp>
      <p:sp>
        <p:nvSpPr>
          <p:cNvPr id="4" name="Slide Number Placeholder 3"/>
          <p:cNvSpPr>
            <a:spLocks noGrp="1"/>
          </p:cNvSpPr>
          <p:nvPr>
            <p:ph type="sldNum" sz="quarter" idx="10"/>
          </p:nvPr>
        </p:nvSpPr>
        <p:spPr/>
        <p:txBody>
          <a:bodyPr/>
          <a:lstStyle/>
          <a:p>
            <a:fld id="{37625FAB-936A-44E0-8525-18DD41E40A4C}" type="slidenum">
              <a:rPr lang="en-US" smtClean="0"/>
              <a:t>2</a:t>
            </a:fld>
            <a:endParaRPr lang="en-US"/>
          </a:p>
        </p:txBody>
      </p:sp>
    </p:spTree>
    <p:extLst>
      <p:ext uri="{BB962C8B-B14F-4D97-AF65-F5344CB8AC3E}">
        <p14:creationId xmlns:p14="http://schemas.microsoft.com/office/powerpoint/2010/main" val="3314684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input for our strategy </a:t>
            </a:r>
          </a:p>
        </p:txBody>
      </p:sp>
      <p:sp>
        <p:nvSpPr>
          <p:cNvPr id="4" name="Slide Number Placeholder 3"/>
          <p:cNvSpPr>
            <a:spLocks noGrp="1"/>
          </p:cNvSpPr>
          <p:nvPr>
            <p:ph type="sldNum" sz="quarter" idx="10"/>
          </p:nvPr>
        </p:nvSpPr>
        <p:spPr/>
        <p:txBody>
          <a:bodyPr/>
          <a:lstStyle/>
          <a:p>
            <a:fld id="{37625FAB-936A-44E0-8525-18DD41E40A4C}" type="slidenum">
              <a:rPr lang="en-US" smtClean="0"/>
              <a:t>20</a:t>
            </a:fld>
            <a:endParaRPr lang="en-US"/>
          </a:p>
        </p:txBody>
      </p:sp>
    </p:spTree>
    <p:extLst>
      <p:ext uri="{BB962C8B-B14F-4D97-AF65-F5344CB8AC3E}">
        <p14:creationId xmlns:p14="http://schemas.microsoft.com/office/powerpoint/2010/main" val="257313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a:t>Steps (Section 3.)</a:t>
            </a:r>
          </a:p>
          <a:p>
            <a:endParaRPr lang="en-US" dirty="0"/>
          </a:p>
          <a:p>
            <a:r>
              <a:rPr lang="en-US" dirty="0"/>
              <a:t>Second definition is a </a:t>
            </a:r>
            <a:r>
              <a:rPr lang="en-US" i="1" dirty="0"/>
              <a:t>mesh patch </a:t>
            </a:r>
            <a:r>
              <a:rPr lang="en-US" i="0" dirty="0"/>
              <a:t>or a </a:t>
            </a:r>
            <a:r>
              <a:rPr lang="en-US" i="1" dirty="0"/>
              <a:t>patch. </a:t>
            </a:r>
            <a:r>
              <a:rPr lang="en-US" i="0" dirty="0"/>
              <a:t>This is any group of mesh elements and its associated vertices and edges. This could be two opposite triangles and a triangle fan or maybe a triangle strip.</a:t>
            </a:r>
            <a:endParaRPr lang="en-US" i="1" dirty="0"/>
          </a:p>
        </p:txBody>
      </p:sp>
      <p:sp>
        <p:nvSpPr>
          <p:cNvPr id="4" name="Slide Number Placeholder 3"/>
          <p:cNvSpPr>
            <a:spLocks noGrp="1"/>
          </p:cNvSpPr>
          <p:nvPr>
            <p:ph type="sldNum" sz="quarter" idx="10"/>
          </p:nvPr>
        </p:nvSpPr>
        <p:spPr/>
        <p:txBody>
          <a:bodyPr/>
          <a:lstStyle/>
          <a:p>
            <a:fld id="{37625FAB-936A-44E0-8525-18DD41E40A4C}" type="slidenum">
              <a:rPr lang="en-US" smtClean="0"/>
              <a:t>21</a:t>
            </a:fld>
            <a:endParaRPr lang="en-US"/>
          </a:p>
        </p:txBody>
      </p:sp>
    </p:spTree>
    <p:extLst>
      <p:ext uri="{BB962C8B-B14F-4D97-AF65-F5344CB8AC3E}">
        <p14:creationId xmlns:p14="http://schemas.microsoft.com/office/powerpoint/2010/main" val="1750050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a:t>Steps (Section 3.)</a:t>
            </a:r>
          </a:p>
          <a:p>
            <a:endParaRPr lang="en-US" dirty="0"/>
          </a:p>
          <a:p>
            <a:r>
              <a:rPr lang="en-US" dirty="0"/>
              <a:t>This definition is a </a:t>
            </a:r>
            <a:r>
              <a:rPr lang="en-US" i="1" dirty="0"/>
              <a:t>void. </a:t>
            </a:r>
            <a:r>
              <a:rPr lang="en-US" i="0" dirty="0"/>
              <a:t>A void is created in the mesh by removing some mesh elements. In most cases we remove one or two vertices and this creates the void as show here. </a:t>
            </a:r>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22</a:t>
            </a:fld>
            <a:endParaRPr lang="en-US"/>
          </a:p>
        </p:txBody>
      </p:sp>
    </p:spTree>
    <p:extLst>
      <p:ext uri="{BB962C8B-B14F-4D97-AF65-F5344CB8AC3E}">
        <p14:creationId xmlns:p14="http://schemas.microsoft.com/office/powerpoint/2010/main" val="361016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a:t>Steps (Section 3.1)</a:t>
            </a:r>
          </a:p>
          <a:p>
            <a:pPr defTabSz="924458"/>
            <a:endParaRPr lang="en-US" dirty="0"/>
          </a:p>
          <a:p>
            <a:pPr defTabSz="924458"/>
            <a:r>
              <a:rPr lang="en-US" dirty="0"/>
              <a:t>The high-level description of the strategy steps is as following:</a:t>
            </a:r>
          </a:p>
          <a:p>
            <a:pPr defTabSz="924458"/>
            <a:r>
              <a:rPr lang="en-US" dirty="0"/>
              <a:t>1- We start by picking a mesh patch that violates the user objectives (head of obtuse triangle for non-obtuse remeshing)</a:t>
            </a:r>
          </a:p>
          <a:p>
            <a:pPr defTabSz="924458"/>
            <a:r>
              <a:rPr lang="en-US" dirty="0"/>
              <a:t>2- We then delete the elements of this patch which creates a void in the mesh. We hope to sample this void with at most one sample such that after sampling, all user objectives are satisfied. In other words, we will try to explore a feasible region within the void such that all user objectives are satisfied locally for this patch.</a:t>
            </a:r>
          </a:p>
          <a:p>
            <a:pPr defTabSz="924458"/>
            <a:r>
              <a:rPr lang="en-US" dirty="0"/>
              <a:t>3- In order to tighten the void of sampling or, in other words, guide the sampling process, we use geometric primitives (e.g., spheres, planes) that are constructed by mapping the user objectives into geometric primitives (will be explained in details later). These geometric primitives defines the feasible region. In cases where the feasible region is empty, we return the original patch as it was and move on to another patch. </a:t>
            </a:r>
          </a:p>
          <a:p>
            <a:pPr defTabSz="924458"/>
            <a:r>
              <a:rPr lang="en-US" dirty="0"/>
              <a:t>4- Other wise, we sampling the void guided by the geometric constraints and then retriangulate the void. Note here that we usually sample only one vertex which simplify the implementation. However, this require carful selection of the mesh patch such that the quality objectives are satisfied using one vertex. </a:t>
            </a:r>
          </a:p>
          <a:p>
            <a:pPr defTabSz="924458"/>
            <a:r>
              <a:rPr lang="en-US" dirty="0"/>
              <a:t>5- We iterate over all mesh patches, at each mesh patch we test for the user objectives, if the mesh patch violate any of them we go to 1. </a:t>
            </a:r>
          </a:p>
          <a:p>
            <a:pPr defTabSz="924458"/>
            <a:endParaRPr lang="en-US" dirty="0"/>
          </a:p>
          <a:p>
            <a:pPr defTabSz="924458"/>
            <a:r>
              <a:rPr lang="en-US" dirty="0"/>
              <a:t>Next we will focus on step (3) and (4) which are the two most crucial steps in our stagey and they differ from algorithm to another. </a:t>
            </a:r>
          </a:p>
          <a:p>
            <a:pPr defTabSz="924458"/>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23</a:t>
            </a:fld>
            <a:endParaRPr lang="en-US"/>
          </a:p>
        </p:txBody>
      </p:sp>
    </p:spTree>
    <p:extLst>
      <p:ext uri="{BB962C8B-B14F-4D97-AF65-F5344CB8AC3E}">
        <p14:creationId xmlns:p14="http://schemas.microsoft.com/office/powerpoint/2010/main" val="4230615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quality objective into spatial constraints (Section 3.2)</a:t>
            </a:r>
          </a:p>
          <a:p>
            <a:endParaRPr lang="en-US" dirty="0"/>
          </a:p>
          <a:p>
            <a:r>
              <a:rPr lang="en-US" dirty="0"/>
              <a:t>As mentioned, we use these geometric primitives to define the feasible region. Such a region can be categorized into </a:t>
            </a:r>
            <a:r>
              <a:rPr lang="en-US" i="1" dirty="0"/>
              <a:t>exclusion</a:t>
            </a:r>
            <a:r>
              <a:rPr lang="en-US" dirty="0"/>
              <a:t> region and </a:t>
            </a:r>
            <a:r>
              <a:rPr lang="en-US" i="1" dirty="0"/>
              <a:t>inclusion</a:t>
            </a:r>
            <a:r>
              <a:rPr lang="en-US" dirty="0"/>
              <a:t> region. The exclusion region is a region that should </a:t>
            </a:r>
            <a:r>
              <a:rPr lang="en-US" i="1" dirty="0"/>
              <a:t>not</a:t>
            </a:r>
            <a:r>
              <a:rPr lang="en-US" dirty="0"/>
              <a:t> contain the new sampled vertex in order to satisfy the quality objectives in hand. For example, the Delaunay property requires that all existing  triangles’ circumcircles should be empty, such circumcircles can be used as exclusion region.  The example shown here is for a patch that contains an obtuse triangle. So we start by deleting all elements in the patch which creates a void. In order to make sure that the new sampled vertex does not have an obtuse angle at its apex, it should be outside all diameter circles of the void edges which is mapped as shown here into an exclusion region </a:t>
            </a:r>
          </a:p>
        </p:txBody>
      </p:sp>
      <p:sp>
        <p:nvSpPr>
          <p:cNvPr id="4" name="Slide Number Placeholder 3"/>
          <p:cNvSpPr>
            <a:spLocks noGrp="1"/>
          </p:cNvSpPr>
          <p:nvPr>
            <p:ph type="sldNum" sz="quarter" idx="10"/>
          </p:nvPr>
        </p:nvSpPr>
        <p:spPr/>
        <p:txBody>
          <a:bodyPr/>
          <a:lstStyle/>
          <a:p>
            <a:fld id="{37625FAB-936A-44E0-8525-18DD41E40A4C}" type="slidenum">
              <a:rPr lang="en-US" smtClean="0"/>
              <a:t>24</a:t>
            </a:fld>
            <a:endParaRPr lang="en-US"/>
          </a:p>
        </p:txBody>
      </p:sp>
    </p:spTree>
    <p:extLst>
      <p:ext uri="{BB962C8B-B14F-4D97-AF65-F5344CB8AC3E}">
        <p14:creationId xmlns:p14="http://schemas.microsoft.com/office/powerpoint/2010/main" val="2261969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quality objective into spatial constraints (Section 3.2)</a:t>
            </a:r>
          </a:p>
          <a:p>
            <a:endParaRPr lang="en-US" dirty="0"/>
          </a:p>
          <a:p>
            <a:r>
              <a:rPr lang="en-US" dirty="0"/>
              <a:t>The inclusion region on the other hand is the region that should contain the new sampled vertex. For example, in order to maintain a bound on the minimum angle, the two vertices of the bottom edge should be connected to a vertex lies in the hatch region to make sure that both the base angles are larger than the minimum angle. Thus, for each edge we use two half-planes. The intersection of all half-planes for all edges surrounds the void gives the polygon shown. </a:t>
            </a:r>
          </a:p>
        </p:txBody>
      </p:sp>
      <p:sp>
        <p:nvSpPr>
          <p:cNvPr id="4" name="Slide Number Placeholder 3"/>
          <p:cNvSpPr>
            <a:spLocks noGrp="1"/>
          </p:cNvSpPr>
          <p:nvPr>
            <p:ph type="sldNum" sz="quarter" idx="10"/>
          </p:nvPr>
        </p:nvSpPr>
        <p:spPr/>
        <p:txBody>
          <a:bodyPr/>
          <a:lstStyle/>
          <a:p>
            <a:fld id="{37625FAB-936A-44E0-8525-18DD41E40A4C}" type="slidenum">
              <a:rPr lang="en-US" smtClean="0"/>
              <a:t>25</a:t>
            </a:fld>
            <a:endParaRPr lang="en-US"/>
          </a:p>
        </p:txBody>
      </p:sp>
    </p:spTree>
    <p:extLst>
      <p:ext uri="{BB962C8B-B14F-4D97-AF65-F5344CB8AC3E}">
        <p14:creationId xmlns:p14="http://schemas.microsoft.com/office/powerpoint/2010/main" val="3804278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quality objective into spatial constraints (Section 3.2)</a:t>
            </a:r>
          </a:p>
          <a:p>
            <a:endParaRPr lang="en-US" dirty="0"/>
          </a:p>
          <a:p>
            <a:r>
              <a:rPr lang="en-US" dirty="0"/>
              <a:t>Thus, the feasible region is the union of all exclusion regions and the intersection of all inclusion regions and for the two quality objectives we discussed, it will look like this. This is too complicated specially with increasing the quality objectives desired and when applied on curved surfaces. Thus we don’t construct the feasible region explicitly like this. Instead, we use the simple primitives only (sphere, half planes) which is cheaper to construct and check the sampled vertex against each primitive at a time which simplifies the implementation. </a:t>
            </a:r>
          </a:p>
        </p:txBody>
      </p:sp>
      <p:sp>
        <p:nvSpPr>
          <p:cNvPr id="4" name="Slide Number Placeholder 3"/>
          <p:cNvSpPr>
            <a:spLocks noGrp="1"/>
          </p:cNvSpPr>
          <p:nvPr>
            <p:ph type="sldNum" sz="quarter" idx="10"/>
          </p:nvPr>
        </p:nvSpPr>
        <p:spPr/>
        <p:txBody>
          <a:bodyPr/>
          <a:lstStyle/>
          <a:p>
            <a:fld id="{37625FAB-936A-44E0-8525-18DD41E40A4C}" type="slidenum">
              <a:rPr lang="en-US" smtClean="0"/>
              <a:t>26</a:t>
            </a:fld>
            <a:endParaRPr lang="en-US"/>
          </a:p>
        </p:txBody>
      </p:sp>
    </p:spTree>
    <p:extLst>
      <p:ext uri="{BB962C8B-B14F-4D97-AF65-F5344CB8AC3E}">
        <p14:creationId xmlns:p14="http://schemas.microsoft.com/office/powerpoint/2010/main" val="645653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Going back to the steps, we are now left with the sampling procedure in step (4), which we are going to discuss next. </a:t>
            </a:r>
          </a:p>
        </p:txBody>
      </p:sp>
      <p:sp>
        <p:nvSpPr>
          <p:cNvPr id="4" name="Slide Number Placeholder 3"/>
          <p:cNvSpPr>
            <a:spLocks noGrp="1"/>
          </p:cNvSpPr>
          <p:nvPr>
            <p:ph type="sldNum" sz="quarter" idx="10"/>
          </p:nvPr>
        </p:nvSpPr>
        <p:spPr/>
        <p:txBody>
          <a:bodyPr/>
          <a:lstStyle/>
          <a:p>
            <a:fld id="{37625FAB-936A-44E0-8525-18DD41E40A4C}" type="slidenum">
              <a:rPr lang="en-US" smtClean="0"/>
              <a:t>27</a:t>
            </a:fld>
            <a:endParaRPr lang="en-US"/>
          </a:p>
        </p:txBody>
      </p:sp>
    </p:spTree>
    <p:extLst>
      <p:ext uri="{BB962C8B-B14F-4D97-AF65-F5344CB8AC3E}">
        <p14:creationId xmlns:p14="http://schemas.microsoft.com/office/powerpoint/2010/main" val="3453243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For sampling, we use five different operators that provide the versatility required for different algorithms. The simplest one is the relocation operator. In this operator, we remove one vertex and sampled one vertex which can be viewed as relocating the vertex. In the figure show, the red circles can be viewed as exclusion region and the green area is the inclusion region. Thus, resampling the white vertex outside the exclusion region and at anywhere in the inclusion region would achieve the desired quality. </a:t>
            </a:r>
          </a:p>
        </p:txBody>
      </p:sp>
      <p:sp>
        <p:nvSpPr>
          <p:cNvPr id="4" name="Slide Number Placeholder 3"/>
          <p:cNvSpPr>
            <a:spLocks noGrp="1"/>
          </p:cNvSpPr>
          <p:nvPr>
            <p:ph type="sldNum" sz="quarter" idx="10"/>
          </p:nvPr>
        </p:nvSpPr>
        <p:spPr/>
        <p:txBody>
          <a:bodyPr/>
          <a:lstStyle/>
          <a:p>
            <a:fld id="{37625FAB-936A-44E0-8525-18DD41E40A4C}" type="slidenum">
              <a:rPr lang="en-US" smtClean="0"/>
              <a:t>28</a:t>
            </a:fld>
            <a:endParaRPr lang="en-US"/>
          </a:p>
        </p:txBody>
      </p:sp>
    </p:spTree>
    <p:extLst>
      <p:ext uri="{BB962C8B-B14F-4D97-AF65-F5344CB8AC3E}">
        <p14:creationId xmlns:p14="http://schemas.microsoft.com/office/powerpoint/2010/main" val="3219985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The second operator is the ejection operator. In this operator, we remove or eject two (or maybe three) vertices and try to sample a single vertex that would achieve the quality object desired. One or both of the ejected vertices should be violating the quality objective. As shown here, the left white vertex is inside the exclusion region. Removing it along with another vertex and sample a single vertex achieves the quality objective. We use this operator for mesh simplification and Delaunay sifting where any two connected vertices can be ejected. This similar to edge collapse. However, using sampling, we explore a better place for the new vertex to be placed (rather than deterministic decision in edge collapse) </a:t>
            </a:r>
          </a:p>
        </p:txBody>
      </p:sp>
      <p:sp>
        <p:nvSpPr>
          <p:cNvPr id="4" name="Slide Number Placeholder 3"/>
          <p:cNvSpPr>
            <a:spLocks noGrp="1"/>
          </p:cNvSpPr>
          <p:nvPr>
            <p:ph type="sldNum" sz="quarter" idx="10"/>
          </p:nvPr>
        </p:nvSpPr>
        <p:spPr/>
        <p:txBody>
          <a:bodyPr/>
          <a:lstStyle/>
          <a:p>
            <a:fld id="{37625FAB-936A-44E0-8525-18DD41E40A4C}" type="slidenum">
              <a:rPr lang="en-US" smtClean="0"/>
              <a:t>29</a:t>
            </a:fld>
            <a:endParaRPr lang="en-US"/>
          </a:p>
        </p:txBody>
      </p:sp>
    </p:spTree>
    <p:extLst>
      <p:ext uri="{BB962C8B-B14F-4D97-AF65-F5344CB8AC3E}">
        <p14:creationId xmlns:p14="http://schemas.microsoft.com/office/powerpoint/2010/main" val="911268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try to give a simple and intuitive definition for mesh and remeshing. This should give enough motivation on the importance of the problem. We then would move on the what problem we are trying to solve. What available solution we have for it. So, this projection is based on work we have published last July, so I will try to give an overview for the solution we have come up with in this previous work. Finally, if there is still time, I will just mention where RL fits within the proposed solution. </a:t>
            </a:r>
          </a:p>
        </p:txBody>
      </p:sp>
      <p:sp>
        <p:nvSpPr>
          <p:cNvPr id="4" name="Slide Number Placeholder 3"/>
          <p:cNvSpPr>
            <a:spLocks noGrp="1"/>
          </p:cNvSpPr>
          <p:nvPr>
            <p:ph type="sldNum" sz="quarter" idx="10"/>
          </p:nvPr>
        </p:nvSpPr>
        <p:spPr/>
        <p:txBody>
          <a:bodyPr/>
          <a:lstStyle/>
          <a:p>
            <a:fld id="{37625FAB-936A-44E0-8525-18DD41E40A4C}" type="slidenum">
              <a:rPr lang="en-US" smtClean="0"/>
              <a:t>3</a:t>
            </a:fld>
            <a:endParaRPr lang="en-US"/>
          </a:p>
        </p:txBody>
      </p:sp>
    </p:spTree>
    <p:extLst>
      <p:ext uri="{BB962C8B-B14F-4D97-AF65-F5344CB8AC3E}">
        <p14:creationId xmlns:p14="http://schemas.microsoft.com/office/powerpoint/2010/main" val="1048503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Third operator is injection. This is the opposite of ejection where, here, we increase the vertex count. So, after selecting a bad element, we can insert a vertex in the middle of this element. But this will create a tri-valent vertex is always not desired in triangular meshes. </a:t>
            </a:r>
          </a:p>
        </p:txBody>
      </p:sp>
      <p:sp>
        <p:nvSpPr>
          <p:cNvPr id="4" name="Slide Number Placeholder 3"/>
          <p:cNvSpPr>
            <a:spLocks noGrp="1"/>
          </p:cNvSpPr>
          <p:nvPr>
            <p:ph type="sldNum" sz="quarter" idx="10"/>
          </p:nvPr>
        </p:nvSpPr>
        <p:spPr/>
        <p:txBody>
          <a:bodyPr/>
          <a:lstStyle/>
          <a:p>
            <a:fld id="{37625FAB-936A-44E0-8525-18DD41E40A4C}" type="slidenum">
              <a:rPr lang="en-US" smtClean="0"/>
              <a:t>30</a:t>
            </a:fld>
            <a:endParaRPr lang="en-US"/>
          </a:p>
        </p:txBody>
      </p:sp>
    </p:spTree>
    <p:extLst>
      <p:ext uri="{BB962C8B-B14F-4D97-AF65-F5344CB8AC3E}">
        <p14:creationId xmlns:p14="http://schemas.microsoft.com/office/powerpoint/2010/main" val="3245834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Thus, we use this template where we propagate across the edges of the bad elements and remove two edges and sample a new vertex in the newly created void. The inserted vertex is now of valence five. </a:t>
            </a:r>
          </a:p>
        </p:txBody>
      </p:sp>
      <p:sp>
        <p:nvSpPr>
          <p:cNvPr id="4" name="Slide Number Placeholder 3"/>
          <p:cNvSpPr>
            <a:spLocks noGrp="1"/>
          </p:cNvSpPr>
          <p:nvPr>
            <p:ph type="sldNum" sz="quarter" idx="10"/>
          </p:nvPr>
        </p:nvSpPr>
        <p:spPr/>
        <p:txBody>
          <a:bodyPr/>
          <a:lstStyle/>
          <a:p>
            <a:fld id="{37625FAB-936A-44E0-8525-18DD41E40A4C}" type="slidenum">
              <a:rPr lang="en-US" smtClean="0"/>
              <a:t>31</a:t>
            </a:fld>
            <a:endParaRPr lang="en-US"/>
          </a:p>
        </p:txBody>
      </p:sp>
    </p:spTree>
    <p:extLst>
      <p:ext uri="{BB962C8B-B14F-4D97-AF65-F5344CB8AC3E}">
        <p14:creationId xmlns:p14="http://schemas.microsoft.com/office/powerpoint/2010/main" val="760479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We use two more aggressive operators that can be viewed as combination between relocation and ejection and relocation and injection. The forth operator is called attractor ejection. In this operator, we use the relocation to attract or relocate the void neighbor vertices toward the center of the void. This way we can tighten the void which make the process of replacing two vertices by one (ejection) possible for many occasions. </a:t>
            </a:r>
          </a:p>
        </p:txBody>
      </p:sp>
      <p:sp>
        <p:nvSpPr>
          <p:cNvPr id="4" name="Slide Number Placeholder 3"/>
          <p:cNvSpPr>
            <a:spLocks noGrp="1"/>
          </p:cNvSpPr>
          <p:nvPr>
            <p:ph type="sldNum" sz="quarter" idx="10"/>
          </p:nvPr>
        </p:nvSpPr>
        <p:spPr/>
        <p:txBody>
          <a:bodyPr/>
          <a:lstStyle/>
          <a:p>
            <a:fld id="{37625FAB-936A-44E0-8525-18DD41E40A4C}" type="slidenum">
              <a:rPr lang="en-US" smtClean="0"/>
              <a:t>32</a:t>
            </a:fld>
            <a:endParaRPr lang="en-US"/>
          </a:p>
        </p:txBody>
      </p:sp>
    </p:spTree>
    <p:extLst>
      <p:ext uri="{BB962C8B-B14F-4D97-AF65-F5344CB8AC3E}">
        <p14:creationId xmlns:p14="http://schemas.microsoft.com/office/powerpoint/2010/main" val="3414704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The final operator we use is called repeller injection.  With this operator, we combine the relocation and injection operator such that we relocate the neighbor vertices further away from the void which create a wider void which makes it possible to insert a new vertex. We note that for both repeller injection and attractor ejection, when we relocate the neighbor vertices, we don’t create bad elements in the neighborhood. Thus, if applying the operator is done successfully, we are certain that the resulting patch is improve. </a:t>
            </a:r>
          </a:p>
        </p:txBody>
      </p:sp>
      <p:sp>
        <p:nvSpPr>
          <p:cNvPr id="4" name="Slide Number Placeholder 3"/>
          <p:cNvSpPr>
            <a:spLocks noGrp="1"/>
          </p:cNvSpPr>
          <p:nvPr>
            <p:ph type="sldNum" sz="quarter" idx="10"/>
          </p:nvPr>
        </p:nvSpPr>
        <p:spPr/>
        <p:txBody>
          <a:bodyPr/>
          <a:lstStyle/>
          <a:p>
            <a:fld id="{37625FAB-936A-44E0-8525-18DD41E40A4C}" type="slidenum">
              <a:rPr lang="en-US" smtClean="0"/>
              <a:t>33</a:t>
            </a:fld>
            <a:endParaRPr lang="en-US"/>
          </a:p>
        </p:txBody>
      </p:sp>
    </p:spTree>
    <p:extLst>
      <p:ext uri="{BB962C8B-B14F-4D97-AF65-F5344CB8AC3E}">
        <p14:creationId xmlns:p14="http://schemas.microsoft.com/office/powerpoint/2010/main" val="2852954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from the feasible region (Section 4.3)</a:t>
            </a:r>
          </a:p>
          <a:p>
            <a:endParaRPr lang="en-US" dirty="0"/>
          </a:p>
          <a:p>
            <a:r>
              <a:rPr lang="en-US" dirty="0"/>
              <a:t>All operators we use include sampling a vertex in the created void. We use the dart throwing approach in order to sample a vertex inside the feasible region. Thus, after creating the void and constructing the geometric primitive by mapping the quality objectives, we construct a coarse grid that capture the whole void. We iteratively throw darts from the grid, and check it against all the geometric primitives. If the candidate dart is outside all exclusion regions and inside the union of the inclusion regions, the dart is accepted and we insert it and connect it directly with the void neighbor vertices. If not, we try another dart. After a certain number of darts proportional to the grid size, we refine the gird cells by dividing each cells into four sub-cells and discard the sub-cells that are either completely inside the exclusion region or completely outside the inclusion region.  We then repeat the dart throwing procedure till we find an acceptable vertex or the gird cells is exhausted which indicate that the feasible region is empty and we return the original patch. </a:t>
            </a:r>
          </a:p>
          <a:p>
            <a:endParaRPr lang="en-US" dirty="0"/>
          </a:p>
          <a:p>
            <a:r>
              <a:rPr lang="en-US" dirty="0"/>
              <a:t>This was an overview of the basic details about our strategy. In each of the application presented earlier, we either use a subset of the quality objectives and use subset of the operators. In some applications we used all the operators such as non-obtuse triangulation. The paper contains more details about the sampling operators, quality objectives we consider for each application, and the scheduling of the sampling operators. </a:t>
            </a:r>
          </a:p>
        </p:txBody>
      </p:sp>
      <p:sp>
        <p:nvSpPr>
          <p:cNvPr id="4" name="Slide Number Placeholder 3"/>
          <p:cNvSpPr>
            <a:spLocks noGrp="1"/>
          </p:cNvSpPr>
          <p:nvPr>
            <p:ph type="sldNum" sz="quarter" idx="10"/>
          </p:nvPr>
        </p:nvSpPr>
        <p:spPr/>
        <p:txBody>
          <a:bodyPr/>
          <a:lstStyle/>
          <a:p>
            <a:fld id="{37625FAB-936A-44E0-8525-18DD41E40A4C}" type="slidenum">
              <a:rPr lang="en-US" smtClean="0"/>
              <a:t>34</a:t>
            </a:fld>
            <a:endParaRPr lang="en-US"/>
          </a:p>
        </p:txBody>
      </p:sp>
    </p:spTree>
    <p:extLst>
      <p:ext uri="{BB962C8B-B14F-4D97-AF65-F5344CB8AC3E}">
        <p14:creationId xmlns:p14="http://schemas.microsoft.com/office/powerpoint/2010/main" val="2484721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first slide to answer the questions we raised. </a:t>
            </a:r>
          </a:p>
          <a:p>
            <a:endParaRPr lang="en-US" dirty="0"/>
          </a:p>
          <a:p>
            <a:r>
              <a:rPr lang="en-US" dirty="0"/>
              <a:t>So, in order to build a single strategy that can address multiple objective at one time, we used the mapping of quality objectives into geometric primitives which can be constructed trivially for large set of objectives and can be efficiently stored and operated upon. And to effectively achieved multiple objectives, we used local resampling where we utilized five different operators that provided enough flexibility for different objectives. The local resampling is constrained by the geometric primitives in order to ensure addressing the right objective locally. </a:t>
            </a:r>
          </a:p>
        </p:txBody>
      </p:sp>
      <p:sp>
        <p:nvSpPr>
          <p:cNvPr id="4" name="Slide Number Placeholder 3"/>
          <p:cNvSpPr>
            <a:spLocks noGrp="1"/>
          </p:cNvSpPr>
          <p:nvPr>
            <p:ph type="sldNum" sz="quarter" idx="10"/>
          </p:nvPr>
        </p:nvSpPr>
        <p:spPr/>
        <p:txBody>
          <a:bodyPr/>
          <a:lstStyle/>
          <a:p>
            <a:fld id="{37625FAB-936A-44E0-8525-18DD41E40A4C}" type="slidenum">
              <a:rPr lang="en-US" smtClean="0"/>
              <a:t>35</a:t>
            </a:fld>
            <a:endParaRPr lang="en-US"/>
          </a:p>
        </p:txBody>
      </p:sp>
    </p:spTree>
    <p:extLst>
      <p:ext uri="{BB962C8B-B14F-4D97-AF65-F5344CB8AC3E}">
        <p14:creationId xmlns:p14="http://schemas.microsoft.com/office/powerpoint/2010/main" val="604837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Guarantees (Section 6.1)</a:t>
            </a:r>
          </a:p>
          <a:p>
            <a:endParaRPr lang="en-US" dirty="0"/>
          </a:p>
          <a:p>
            <a:r>
              <a:rPr lang="en-US" dirty="0"/>
              <a:t>Our proposed strategy comes with some guarantees. First, we guarantee that the output mesh at least as good as the input mesh, means no degradation is allowed to the input mesh since when we construct the geometric constraints we make sure that the neighbors are not affect. Second, the algorithm is guaranteed to terminate since we only re-visit a patch if its topology has changed. Finally, for curved surface, we map the sampling gird over the original surface and we use triangular cells instead of squares, this guarantee an upper bound over the </a:t>
            </a:r>
            <a:r>
              <a:rPr lang="en-US" dirty="0" err="1"/>
              <a:t>Hausdorff</a:t>
            </a:r>
            <a:r>
              <a:rPr lang="en-US" dirty="0"/>
              <a:t> distance between the </a:t>
            </a:r>
            <a:r>
              <a:rPr lang="en-US" dirty="0" err="1"/>
              <a:t>remeshed</a:t>
            </a:r>
            <a:r>
              <a:rPr lang="en-US" dirty="0"/>
              <a:t> output and the original mesh. This can be viewed form the results in the paper where we report the </a:t>
            </a:r>
            <a:r>
              <a:rPr lang="en-US" dirty="0" err="1"/>
              <a:t>Hausdorff</a:t>
            </a:r>
            <a:r>
              <a:rPr lang="en-US" dirty="0"/>
              <a:t> distance for all </a:t>
            </a:r>
            <a:r>
              <a:rPr lang="en-US" dirty="0" err="1"/>
              <a:t>remeshed</a:t>
            </a:r>
            <a:r>
              <a:rPr lang="en-US" dirty="0"/>
              <a:t> curved surface models. </a:t>
            </a:r>
          </a:p>
        </p:txBody>
      </p:sp>
      <p:sp>
        <p:nvSpPr>
          <p:cNvPr id="4" name="Slide Number Placeholder 3"/>
          <p:cNvSpPr>
            <a:spLocks noGrp="1"/>
          </p:cNvSpPr>
          <p:nvPr>
            <p:ph type="sldNum" sz="quarter" idx="10"/>
          </p:nvPr>
        </p:nvSpPr>
        <p:spPr/>
        <p:txBody>
          <a:bodyPr/>
          <a:lstStyle/>
          <a:p>
            <a:fld id="{37625FAB-936A-44E0-8525-18DD41E40A4C}" type="slidenum">
              <a:rPr lang="en-US" smtClean="0"/>
              <a:t>36</a:t>
            </a:fld>
            <a:endParaRPr lang="en-US"/>
          </a:p>
        </p:txBody>
      </p:sp>
    </p:spTree>
    <p:extLst>
      <p:ext uri="{BB962C8B-B14F-4D97-AF65-F5344CB8AC3E}">
        <p14:creationId xmlns:p14="http://schemas.microsoft.com/office/powerpoint/2010/main" val="3486102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Limitations (Section 6.2)</a:t>
            </a:r>
          </a:p>
          <a:p>
            <a:endParaRPr lang="en-US" dirty="0"/>
          </a:p>
          <a:p>
            <a:r>
              <a:rPr lang="en-US" dirty="0"/>
              <a:t>However, our strategy does not guarantee that the output mesh is always improved. Using resampling, it is possible to get stuck in a local minima where some of the mesh elements are improvement but other can no longer be improved. We use the coarse input mesh shown here to illustrate this. On the second figure, our algorithm was able to get rid of all obtuse triangles but two were left unresolved where any operator was unsuccessful in eliminating them. The gateway for such cases is to re-run the algorithm again on the input mesh with different random seed. The random seed will change the order of selecting the next patch to process and the vertex being sampled. This is what happened and shown in the third figure. </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37</a:t>
            </a:fld>
            <a:endParaRPr lang="en-US"/>
          </a:p>
        </p:txBody>
      </p:sp>
    </p:spTree>
    <p:extLst>
      <p:ext uri="{BB962C8B-B14F-4D97-AF65-F5344CB8AC3E}">
        <p14:creationId xmlns:p14="http://schemas.microsoft.com/office/powerpoint/2010/main" val="250165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Concluding remarks (Section 7)</a:t>
            </a:r>
          </a:p>
          <a:p>
            <a:endParaRPr lang="en-US" dirty="0"/>
          </a:p>
          <a:p>
            <a:r>
              <a:rPr lang="en-US" dirty="0"/>
              <a:t>As a conclusion, I would like to wrap up what we proposed. The strategy uses simple steps in order to achieve different applications. In each of these applications, we showed what advantages we can achieve over the previous art. We derived an easy way to represent various mesh qualities into spatial representation which is cheap to be constructed. These spatial representation are than used within a sampling procedure that is capable of capturing hard-to-obtain solution. </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38</a:t>
            </a:fld>
            <a:endParaRPr lang="en-US"/>
          </a:p>
        </p:txBody>
      </p:sp>
    </p:spTree>
    <p:extLst>
      <p:ext uri="{BB962C8B-B14F-4D97-AF65-F5344CB8AC3E}">
        <p14:creationId xmlns:p14="http://schemas.microsoft.com/office/powerpoint/2010/main" val="219970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4</a:t>
            </a:fld>
            <a:endParaRPr lang="en-US"/>
          </a:p>
        </p:txBody>
      </p:sp>
    </p:spTree>
    <p:extLst>
      <p:ext uri="{BB962C8B-B14F-4D97-AF65-F5344CB8AC3E}">
        <p14:creationId xmlns:p14="http://schemas.microsoft.com/office/powerpoint/2010/main" val="113883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5</a:t>
            </a:fld>
            <a:endParaRPr lang="en-US"/>
          </a:p>
        </p:txBody>
      </p:sp>
    </p:spTree>
    <p:extLst>
      <p:ext uri="{BB962C8B-B14F-4D97-AF65-F5344CB8AC3E}">
        <p14:creationId xmlns:p14="http://schemas.microsoft.com/office/powerpoint/2010/main" val="3723289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6</a:t>
            </a:fld>
            <a:endParaRPr lang="en-US"/>
          </a:p>
        </p:txBody>
      </p:sp>
    </p:spTree>
    <p:extLst>
      <p:ext uri="{BB962C8B-B14F-4D97-AF65-F5344CB8AC3E}">
        <p14:creationId xmlns:p14="http://schemas.microsoft.com/office/powerpoint/2010/main" val="3065385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general idea for the mesh/meshing. So now the questions is what is remeshing? So remeshing is a process of taking an input mesh have some low quality and produces another mesh that describes the same shape or domain but higher quality.  The quality we try to improve depends on the application.  For example, for computer graphics, it is always desirable to have a mesh with as few as possible vertex count. In that case we can define the quality as vertex count and we try to minimize this value as much as possible within some constraints on the how representative the output mesh going to be. </a:t>
            </a:r>
          </a:p>
          <a:p>
            <a:endParaRPr lang="en-US" dirty="0"/>
          </a:p>
          <a:p>
            <a:r>
              <a:rPr lang="en-US" dirty="0"/>
              <a:t>For numerical solutions, the quality is described usually in terms of the shape of a single element e.g., the angle bounds, edge length. It is always preferred to have a mesh consists of equilateral triangles to guarantee a fast convergence for the numerical solution.  But this is usually hard to obtain for complex models and there is no proof that it is possible to obtain equilateral triangles for arbitrary shapes even in 2d. A more relaxed quality is convert an input mesh into non-obtuse one i.e., having all angles less than or equal 90. There is a proof that it is possible to always obtain non-obtuse triangulation for arbitrary shapes in 2d but there is no working algorithm for that. And this last one is what we will try to solve in this project.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7</a:t>
            </a:fld>
            <a:endParaRPr lang="en-US"/>
          </a:p>
        </p:txBody>
      </p:sp>
    </p:spTree>
    <p:extLst>
      <p:ext uri="{BB962C8B-B14F-4D97-AF65-F5344CB8AC3E}">
        <p14:creationId xmlns:p14="http://schemas.microsoft.com/office/powerpoint/2010/main" val="2792791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general idea for the mesh/meshing. So now the questions is what is remeshing? So remeshing is a process of taking an input mesh have some low quality and produces another mesh that describes the same shape or domain but higher quality.  The quality we try to improve depends on the application.  For example, for computer graphics, it is always desirable to have a mesh with as few as possible vertex count. In that case we can define the quality as vertex count and we try to minimize this value as much as possible within some constraints on the how representative the output mesh going to be. </a:t>
            </a:r>
          </a:p>
          <a:p>
            <a:endParaRPr lang="en-US" dirty="0"/>
          </a:p>
          <a:p>
            <a:r>
              <a:rPr lang="en-US" dirty="0"/>
              <a:t>For numerical solutions, the quality is described usually in terms of the shape of a single element e.g., the angle bounds, edge length. It is always preferred to have a mesh consists of equilateral triangles to guarantee a fast convergence for the numerical solution.  But this is usually hard to obtain for complex models and there is no proof that it is possible to obtain equilateral triangles for arbitrary shapes even in 2d. A more relaxed quality is convert an input mesh into non-obtuse one i.e., having all angles less than or equal 90. There is a proof that it is possible to always obtain non-obtuse triangulation for arbitrary shapes in 2d but there is no working algorithm for that. And this last one is what we will try to solve in this project.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8</a:t>
            </a:fld>
            <a:endParaRPr lang="en-US"/>
          </a:p>
        </p:txBody>
      </p:sp>
    </p:spTree>
    <p:extLst>
      <p:ext uri="{BB962C8B-B14F-4D97-AF65-F5344CB8AC3E}">
        <p14:creationId xmlns:p14="http://schemas.microsoft.com/office/powerpoint/2010/main" val="363850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general idea for the mesh/meshing. So now the questions is what is remeshing? So remeshing is a process of taking an input mesh have some low quality and produces another mesh that describes the same shape or domain but higher quality.  The quality we try to improve depends on the application.  For example, for computer graphics, it is always desirable to have a mesh with as few as possible vertex count. In that case we can define the quality as vertex count and we try to minimize this value as much as possible within some constraints on the how representative the output mesh going to be. </a:t>
            </a:r>
          </a:p>
          <a:p>
            <a:endParaRPr lang="en-US" dirty="0"/>
          </a:p>
          <a:p>
            <a:r>
              <a:rPr lang="en-US" dirty="0"/>
              <a:t>For numerical solutions, the quality is described usually in terms of the shape of a single element e.g., the angle bounds, edge length. It is always preferred to have a mesh consists of equilateral triangles to guarantee a fast convergence for the numerical solution.  But this is usually hard to obtain for complex models and there is no proof that it is possible to obtain equilateral triangles for arbitrary shapes even in 2d. A more relaxed quality is convert an input mesh into non-obtuse one i.e., having all angles less than or equal 90. There is a proof that it is possible to always obtain non-obtuse triangulation for arbitrary shapes in 2d but there is no working algorithm for that. And this last one is what we will try to solve in this project.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9</a:t>
            </a:fld>
            <a:endParaRPr lang="en-US"/>
          </a:p>
        </p:txBody>
      </p:sp>
    </p:spTree>
    <p:extLst>
      <p:ext uri="{BB962C8B-B14F-4D97-AF65-F5344CB8AC3E}">
        <p14:creationId xmlns:p14="http://schemas.microsoft.com/office/powerpoint/2010/main" val="196302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11/20/2017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316503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11/20/2017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6201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11/20/2017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86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11/20/2017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44445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6E839C-B40E-4402-AADE-25A97960D35E}" type="datetimeFigureOut">
              <a:rPr lang="en-US" smtClean="0"/>
              <a:t>11/20/2017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416919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E839C-B40E-4402-AADE-25A97960D35E}" type="datetimeFigureOut">
              <a:rPr lang="en-US" smtClean="0"/>
              <a:t>11/20/2017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1721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6E839C-B40E-4402-AADE-25A97960D35E}" type="datetimeFigureOut">
              <a:rPr lang="en-US" smtClean="0"/>
              <a:t>11/20/2017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4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6E839C-B40E-4402-AADE-25A97960D35E}" type="datetimeFigureOut">
              <a:rPr lang="en-US" smtClean="0"/>
              <a:t>11/20/2017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5112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E839C-B40E-4402-AADE-25A97960D35E}" type="datetimeFigureOut">
              <a:rPr lang="en-US" smtClean="0"/>
              <a:t>11/20/2017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96105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11/20/2017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35126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11/20/2017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23104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E839C-B40E-4402-AADE-25A97960D35E}" type="datetimeFigureOut">
              <a:rPr lang="en-US" smtClean="0"/>
              <a:t>11/20/2017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0A79F-5DA6-4209-B820-3651B6DE040D}" type="slidenum">
              <a:rPr lang="en-US" smtClean="0"/>
              <a:t>‹#›</a:t>
            </a:fld>
            <a:endParaRPr lang="en-US"/>
          </a:p>
        </p:txBody>
      </p:sp>
    </p:spTree>
    <p:extLst>
      <p:ext uri="{BB962C8B-B14F-4D97-AF65-F5344CB8AC3E}">
        <p14:creationId xmlns:p14="http://schemas.microsoft.com/office/powerpoint/2010/main" val="3854530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45.JPG"/></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9.JP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sv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19.sv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19.sv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JPG"/><Relationship Id="rId7" Type="http://schemas.openxmlformats.org/officeDocument/2006/relationships/image" Target="../media/image60.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1.JPG"/><Relationship Id="rId4" Type="http://schemas.openxmlformats.org/officeDocument/2006/relationships/image" Target="../media/image40.JPG"/><Relationship Id="rId9" Type="http://schemas.openxmlformats.org/officeDocument/2006/relationships/image" Target="../media/image62.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sign with white text&#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6668" y="5932872"/>
            <a:ext cx="2869680" cy="722708"/>
          </a:xfrm>
          <a:prstGeom prst="rect">
            <a:avLst/>
          </a:prstGeom>
        </p:spPr>
      </p:pic>
      <p:sp>
        <p:nvSpPr>
          <p:cNvPr id="18" name="TextBox 17"/>
          <p:cNvSpPr txBox="1"/>
          <p:nvPr/>
        </p:nvSpPr>
        <p:spPr>
          <a:xfrm>
            <a:off x="125652" y="1070708"/>
            <a:ext cx="11940696" cy="923330"/>
          </a:xfrm>
          <a:prstGeom prst="rect">
            <a:avLst/>
          </a:prstGeom>
          <a:noFill/>
        </p:spPr>
        <p:txBody>
          <a:bodyPr wrap="square" rtlCol="0">
            <a:spAutoFit/>
          </a:bodyPr>
          <a:lstStyle/>
          <a:p>
            <a:pPr algn="ctr"/>
            <a:r>
              <a:rPr lang="en-US" sz="5400" b="1" dirty="0">
                <a:latin typeface="SansSerif" panose="00000400000000000000" pitchFamily="2" charset="2"/>
              </a:rPr>
              <a:t>Reinforcement Learning for Remeshing</a:t>
            </a:r>
          </a:p>
        </p:txBody>
      </p:sp>
      <p:sp>
        <p:nvSpPr>
          <p:cNvPr id="19" name="TextBox 18"/>
          <p:cNvSpPr txBox="1"/>
          <p:nvPr/>
        </p:nvSpPr>
        <p:spPr>
          <a:xfrm>
            <a:off x="204787" y="2777092"/>
            <a:ext cx="11782426" cy="502702"/>
          </a:xfrm>
          <a:prstGeom prst="rect">
            <a:avLst/>
          </a:prstGeom>
          <a:noFill/>
        </p:spPr>
        <p:txBody>
          <a:bodyPr wrap="square" rtlCol="0">
            <a:spAutoFit/>
          </a:bodyPr>
          <a:lstStyle/>
          <a:p>
            <a:pPr algn="ctr"/>
            <a:r>
              <a:rPr lang="en-US" sz="4000" b="1" baseline="-25000" dirty="0">
                <a:solidFill>
                  <a:schemeClr val="tx1">
                    <a:lumMod val="50000"/>
                  </a:schemeClr>
                </a:solidFill>
                <a:latin typeface="SansSerif" panose="00000400000000000000" pitchFamily="2" charset="2"/>
              </a:rPr>
              <a:t>Final Projection – EEC 289A (Fall 2017)</a:t>
            </a:r>
          </a:p>
        </p:txBody>
      </p:sp>
      <p:sp>
        <p:nvSpPr>
          <p:cNvPr id="24" name="TextBox 23"/>
          <p:cNvSpPr txBox="1"/>
          <p:nvPr/>
        </p:nvSpPr>
        <p:spPr>
          <a:xfrm>
            <a:off x="541780" y="5671262"/>
            <a:ext cx="3105150" cy="584775"/>
          </a:xfrm>
          <a:prstGeom prst="rect">
            <a:avLst/>
          </a:prstGeom>
          <a:noFill/>
        </p:spPr>
        <p:txBody>
          <a:bodyPr wrap="square" rtlCol="0">
            <a:spAutoFit/>
          </a:bodyPr>
          <a:lstStyle/>
          <a:p>
            <a:r>
              <a:rPr lang="en-US" sz="3200" baseline="30000" dirty="0">
                <a:latin typeface="SansSerif" panose="00000400000000000000" pitchFamily="2" charset="2"/>
              </a:rPr>
              <a:t>By: Ahmed Mahmoud</a:t>
            </a:r>
            <a:endParaRPr lang="en-US" sz="3200" dirty="0"/>
          </a:p>
        </p:txBody>
      </p:sp>
    </p:spTree>
    <p:extLst>
      <p:ext uri="{BB962C8B-B14F-4D97-AF65-F5344CB8AC3E}">
        <p14:creationId xmlns:p14="http://schemas.microsoft.com/office/powerpoint/2010/main" val="118804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Problem Statement</a:t>
            </a:r>
          </a:p>
        </p:txBody>
      </p:sp>
      <p:sp>
        <p:nvSpPr>
          <p:cNvPr id="4" name="TextBox 3">
            <a:extLst>
              <a:ext uri="{FF2B5EF4-FFF2-40B4-BE49-F238E27FC236}">
                <a16:creationId xmlns:a16="http://schemas.microsoft.com/office/drawing/2014/main" id="{64362E87-94A9-4C04-8849-EF2544556735}"/>
              </a:ext>
            </a:extLst>
          </p:cNvPr>
          <p:cNvSpPr txBox="1"/>
          <p:nvPr/>
        </p:nvSpPr>
        <p:spPr>
          <a:xfrm>
            <a:off x="306703" y="1852374"/>
            <a:ext cx="12231461" cy="3785652"/>
          </a:xfrm>
          <a:prstGeom prst="rect">
            <a:avLst/>
          </a:prstGeom>
          <a:noFill/>
        </p:spPr>
        <p:txBody>
          <a:bodyPr wrap="square" rtlCol="0">
            <a:spAutoFit/>
          </a:bodyPr>
          <a:lstStyle/>
          <a:p>
            <a:r>
              <a:rPr lang="en-US" sz="4800" dirty="0">
                <a:latin typeface="SansSerif" panose="00000400000000000000" pitchFamily="2" charset="2"/>
              </a:rPr>
              <a:t>Given an input mesh, modify it such that no angle is greater than 90</a:t>
            </a:r>
            <a:r>
              <a:rPr lang="en-US" sz="4800" baseline="30000" dirty="0">
                <a:latin typeface="Times New Roman" panose="02020603050405020304" pitchFamily="18" charset="0"/>
                <a:cs typeface="Times New Roman" panose="02020603050405020304" pitchFamily="18" charset="0"/>
              </a:rPr>
              <a:t>⁰</a:t>
            </a:r>
            <a:r>
              <a:rPr lang="en-US" sz="4800" dirty="0">
                <a:latin typeface="SansSerif" panose="00000400000000000000" pitchFamily="2" charset="2"/>
              </a:rPr>
              <a:t>. It is allowed to move vertices, add vertices and remove vertices. Additionally, try to use as few vertices as possible. </a:t>
            </a:r>
            <a:endParaRPr lang="en-US" sz="4400" dirty="0">
              <a:latin typeface="SansSerif" panose="00000400000000000000" pitchFamily="2" charset="2"/>
            </a:endParaRPr>
          </a:p>
        </p:txBody>
      </p:sp>
    </p:spTree>
    <p:extLst>
      <p:ext uri="{BB962C8B-B14F-4D97-AF65-F5344CB8AC3E}">
        <p14:creationId xmlns:p14="http://schemas.microsoft.com/office/powerpoint/2010/main" val="1768232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63201" y="1531266"/>
            <a:ext cx="11939657" cy="5078313"/>
          </a:xfrm>
          <a:prstGeom prst="rect">
            <a:avLst/>
          </a:prstGeom>
          <a:noFill/>
        </p:spPr>
        <p:txBody>
          <a:bodyPr wrap="square" rtlCol="0">
            <a:spAutoFit/>
          </a:bodyPr>
          <a:lstStyle/>
          <a:p>
            <a:r>
              <a:rPr lang="en-US" sz="3600" dirty="0">
                <a:latin typeface="SansSerif" panose="00000400000000000000" pitchFamily="2" charset="2"/>
              </a:rPr>
              <a:t>1) Iterate over all mesh elements</a:t>
            </a:r>
          </a:p>
          <a:p>
            <a:r>
              <a:rPr lang="en-US" sz="3600" dirty="0">
                <a:latin typeface="SansSerif" panose="00000400000000000000" pitchFamily="2" charset="2"/>
              </a:rPr>
              <a:t>2) Select an element with low quality </a:t>
            </a:r>
            <a:r>
              <a:rPr lang="en-US" sz="3600" i="1" dirty="0">
                <a:latin typeface="SansSerif" panose="00000400000000000000" pitchFamily="2" charset="2"/>
              </a:rPr>
              <a:t>(obtuse triangle)</a:t>
            </a:r>
          </a:p>
          <a:p>
            <a:r>
              <a:rPr lang="en-US" sz="3600" dirty="0">
                <a:solidFill>
                  <a:schemeClr val="accent4">
                    <a:lumMod val="60000"/>
                    <a:lumOff val="40000"/>
                  </a:schemeClr>
                </a:solidFill>
                <a:latin typeface="SansSerif" panose="00000400000000000000" pitchFamily="2" charset="2"/>
              </a:rPr>
              <a:t>3) Apply one of the remeshing operator </a:t>
            </a:r>
          </a:p>
          <a:p>
            <a:r>
              <a:rPr lang="en-US" sz="3600" dirty="0">
                <a:solidFill>
                  <a:schemeClr val="accent4">
                    <a:lumMod val="60000"/>
                    <a:lumOff val="40000"/>
                  </a:schemeClr>
                </a:solidFill>
                <a:latin typeface="SansSerif" panose="00000400000000000000" pitchFamily="2" charset="2"/>
              </a:rPr>
              <a:t>		 - guarantee to not create another bad element </a:t>
            </a:r>
          </a:p>
          <a:p>
            <a:r>
              <a:rPr lang="en-US" sz="3600" dirty="0">
                <a:solidFill>
                  <a:schemeClr val="accent4">
                    <a:lumMod val="60000"/>
                    <a:lumOff val="40000"/>
                  </a:schemeClr>
                </a:solidFill>
                <a:latin typeface="SansSerif" panose="00000400000000000000" pitchFamily="2" charset="2"/>
              </a:rPr>
              <a:t>          - will either fix this element or leave it as it is </a:t>
            </a:r>
          </a:p>
          <a:p>
            <a:r>
              <a:rPr lang="en-US" sz="3600" dirty="0">
                <a:latin typeface="SansSerif" panose="00000400000000000000" pitchFamily="2" charset="2"/>
              </a:rPr>
              <a:t>4) Move on to another bad elements and apply 3)  </a:t>
            </a:r>
          </a:p>
          <a:p>
            <a:r>
              <a:rPr lang="en-US" sz="3600" dirty="0">
                <a:latin typeface="SansSerif" panose="00000400000000000000" pitchFamily="2" charset="2"/>
              </a:rPr>
              <a:t>5) Keep iterating until all elements are fixed or reach maximum number of iterations </a:t>
            </a:r>
          </a:p>
          <a:p>
            <a:endParaRPr lang="en-US" sz="3600" dirty="0">
              <a:latin typeface="SansSerif" panose="00000400000000000000" pitchFamily="2" charset="2"/>
            </a:endParaRPr>
          </a:p>
        </p:txBody>
      </p:sp>
    </p:spTree>
    <p:extLst>
      <p:ext uri="{BB962C8B-B14F-4D97-AF65-F5344CB8AC3E}">
        <p14:creationId xmlns:p14="http://schemas.microsoft.com/office/powerpoint/2010/main" val="175730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352491" y="1221433"/>
            <a:ext cx="11939657" cy="1754326"/>
          </a:xfrm>
          <a:prstGeom prst="rect">
            <a:avLst/>
          </a:prstGeom>
          <a:noFill/>
        </p:spPr>
        <p:txBody>
          <a:bodyPr wrap="square" rtlCol="0">
            <a:spAutoFit/>
          </a:bodyPr>
          <a:lstStyle/>
          <a:p>
            <a:r>
              <a:rPr lang="en-US" sz="3600" dirty="0">
                <a:latin typeface="SansSerif" panose="00000400000000000000" pitchFamily="2" charset="2"/>
              </a:rPr>
              <a:t>Remeshing operator</a:t>
            </a:r>
          </a:p>
          <a:p>
            <a:r>
              <a:rPr lang="en-US" sz="3600" dirty="0">
                <a:latin typeface="SansSerif" panose="00000400000000000000" pitchFamily="2" charset="2"/>
              </a:rPr>
              <a:t>	1) Relocation </a:t>
            </a:r>
          </a:p>
          <a:p>
            <a:r>
              <a:rPr lang="en-US" sz="3600" dirty="0">
                <a:latin typeface="SansSerif" panose="00000400000000000000" pitchFamily="2" charset="2"/>
              </a:rPr>
              <a:t>	</a:t>
            </a:r>
          </a:p>
        </p:txBody>
      </p:sp>
      <p:pic>
        <p:nvPicPr>
          <p:cNvPr id="3" name="Picture 2" descr="A close up of an umbrella&#10;&#10;Description generated with high confidence">
            <a:extLst>
              <a:ext uri="{FF2B5EF4-FFF2-40B4-BE49-F238E27FC236}">
                <a16:creationId xmlns:a16="http://schemas.microsoft.com/office/drawing/2014/main" id="{FB01E756-437C-42D2-9380-290248BBB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57" y="2059087"/>
            <a:ext cx="4787883" cy="4639310"/>
          </a:xfrm>
          <a:prstGeom prst="rect">
            <a:avLst/>
          </a:prstGeom>
        </p:spPr>
      </p:pic>
      <p:sp>
        <p:nvSpPr>
          <p:cNvPr id="6" name="TextBox 5">
            <a:extLst>
              <a:ext uri="{FF2B5EF4-FFF2-40B4-BE49-F238E27FC236}">
                <a16:creationId xmlns:a16="http://schemas.microsoft.com/office/drawing/2014/main" id="{96ED3DAB-756F-4118-8015-7658E842CB7E}"/>
              </a:ext>
            </a:extLst>
          </p:cNvPr>
          <p:cNvSpPr txBox="1"/>
          <p:nvPr/>
        </p:nvSpPr>
        <p:spPr>
          <a:xfrm>
            <a:off x="9207559" y="2052429"/>
            <a:ext cx="3084589" cy="1200329"/>
          </a:xfrm>
          <a:prstGeom prst="rect">
            <a:avLst/>
          </a:prstGeom>
          <a:noFill/>
        </p:spPr>
        <p:txBody>
          <a:bodyPr wrap="square" rtlCol="0">
            <a:spAutoFit/>
          </a:bodyPr>
          <a:lstStyle/>
          <a:p>
            <a:r>
              <a:rPr lang="en-US" sz="2400" i="1" dirty="0">
                <a:solidFill>
                  <a:srgbClr val="FF99FF"/>
                </a:solidFill>
              </a:rPr>
              <a:t>Red</a:t>
            </a:r>
            <a:r>
              <a:rPr lang="en-US" sz="2400" i="1" dirty="0"/>
              <a:t> = bad element</a:t>
            </a:r>
          </a:p>
          <a:p>
            <a:r>
              <a:rPr lang="en-US" sz="2400" i="1" dirty="0"/>
              <a:t>Dotted edges = before</a:t>
            </a:r>
          </a:p>
          <a:p>
            <a:r>
              <a:rPr lang="en-US" sz="2400" i="1" dirty="0"/>
              <a:t>Solid edges  = after</a:t>
            </a:r>
          </a:p>
        </p:txBody>
      </p:sp>
    </p:spTree>
    <p:extLst>
      <p:ext uri="{BB962C8B-B14F-4D97-AF65-F5344CB8AC3E}">
        <p14:creationId xmlns:p14="http://schemas.microsoft.com/office/powerpoint/2010/main" val="3239525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352491" y="1221433"/>
            <a:ext cx="11939657" cy="1754326"/>
          </a:xfrm>
          <a:prstGeom prst="rect">
            <a:avLst/>
          </a:prstGeom>
          <a:noFill/>
        </p:spPr>
        <p:txBody>
          <a:bodyPr wrap="square" rtlCol="0">
            <a:spAutoFit/>
          </a:bodyPr>
          <a:lstStyle/>
          <a:p>
            <a:r>
              <a:rPr lang="en-US" sz="3600" dirty="0">
                <a:latin typeface="SansSerif" panose="00000400000000000000" pitchFamily="2" charset="2"/>
              </a:rPr>
              <a:t>Remeshing operator</a:t>
            </a:r>
          </a:p>
          <a:p>
            <a:r>
              <a:rPr lang="en-US" sz="3600" dirty="0">
                <a:latin typeface="SansSerif" panose="00000400000000000000" pitchFamily="2" charset="2"/>
              </a:rPr>
              <a:t>	2) Ejection </a:t>
            </a:r>
          </a:p>
          <a:p>
            <a:r>
              <a:rPr lang="en-US" sz="3600" dirty="0">
                <a:latin typeface="SansSerif" panose="00000400000000000000" pitchFamily="2" charset="2"/>
              </a:rPr>
              <a:t>	</a:t>
            </a:r>
          </a:p>
        </p:txBody>
      </p:sp>
      <p:sp>
        <p:nvSpPr>
          <p:cNvPr id="6" name="TextBox 5">
            <a:extLst>
              <a:ext uri="{FF2B5EF4-FFF2-40B4-BE49-F238E27FC236}">
                <a16:creationId xmlns:a16="http://schemas.microsoft.com/office/drawing/2014/main" id="{96ED3DAB-756F-4118-8015-7658E842CB7E}"/>
              </a:ext>
            </a:extLst>
          </p:cNvPr>
          <p:cNvSpPr txBox="1"/>
          <p:nvPr/>
        </p:nvSpPr>
        <p:spPr>
          <a:xfrm>
            <a:off x="9207559" y="2052429"/>
            <a:ext cx="3084589" cy="1200329"/>
          </a:xfrm>
          <a:prstGeom prst="rect">
            <a:avLst/>
          </a:prstGeom>
          <a:noFill/>
        </p:spPr>
        <p:txBody>
          <a:bodyPr wrap="square" rtlCol="0">
            <a:spAutoFit/>
          </a:bodyPr>
          <a:lstStyle/>
          <a:p>
            <a:r>
              <a:rPr lang="en-US" sz="2400" i="1" dirty="0">
                <a:solidFill>
                  <a:srgbClr val="FF99FF"/>
                </a:solidFill>
              </a:rPr>
              <a:t>Red</a:t>
            </a:r>
            <a:r>
              <a:rPr lang="en-US" sz="2400" i="1" dirty="0"/>
              <a:t> = bad element</a:t>
            </a:r>
          </a:p>
          <a:p>
            <a:r>
              <a:rPr lang="en-US" sz="2400" i="1" dirty="0"/>
              <a:t>Dotted edges = before</a:t>
            </a:r>
          </a:p>
          <a:p>
            <a:r>
              <a:rPr lang="en-US" sz="2400" i="1" dirty="0"/>
              <a:t>Solid edges  = after</a:t>
            </a:r>
          </a:p>
        </p:txBody>
      </p:sp>
      <p:pic>
        <p:nvPicPr>
          <p:cNvPr id="10" name="Picture 9" descr="A green umbrella&#10;&#10;Description generated with high confidence">
            <a:extLst>
              <a:ext uri="{FF2B5EF4-FFF2-40B4-BE49-F238E27FC236}">
                <a16:creationId xmlns:a16="http://schemas.microsoft.com/office/drawing/2014/main" id="{56A72084-205F-4654-9397-E58311A8A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57" y="2098596"/>
            <a:ext cx="4787883" cy="4739374"/>
          </a:xfrm>
          <a:prstGeom prst="rect">
            <a:avLst/>
          </a:prstGeom>
        </p:spPr>
      </p:pic>
    </p:spTree>
    <p:extLst>
      <p:ext uri="{BB962C8B-B14F-4D97-AF65-F5344CB8AC3E}">
        <p14:creationId xmlns:p14="http://schemas.microsoft.com/office/powerpoint/2010/main" val="3168108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352491" y="1221433"/>
            <a:ext cx="11939657" cy="1754326"/>
          </a:xfrm>
          <a:prstGeom prst="rect">
            <a:avLst/>
          </a:prstGeom>
          <a:noFill/>
        </p:spPr>
        <p:txBody>
          <a:bodyPr wrap="square" rtlCol="0">
            <a:spAutoFit/>
          </a:bodyPr>
          <a:lstStyle/>
          <a:p>
            <a:r>
              <a:rPr lang="en-US" sz="3600" dirty="0">
                <a:latin typeface="SansSerif" panose="00000400000000000000" pitchFamily="2" charset="2"/>
              </a:rPr>
              <a:t>Remeshing operator</a:t>
            </a:r>
          </a:p>
          <a:p>
            <a:r>
              <a:rPr lang="en-US" sz="3600" dirty="0">
                <a:latin typeface="SansSerif" panose="00000400000000000000" pitchFamily="2" charset="2"/>
              </a:rPr>
              <a:t>	3) Injection</a:t>
            </a:r>
          </a:p>
          <a:p>
            <a:r>
              <a:rPr lang="en-US" sz="3600" dirty="0">
                <a:latin typeface="SansSerif" panose="00000400000000000000" pitchFamily="2" charset="2"/>
              </a:rPr>
              <a:t>	</a:t>
            </a:r>
          </a:p>
        </p:txBody>
      </p:sp>
      <p:sp>
        <p:nvSpPr>
          <p:cNvPr id="6" name="TextBox 5">
            <a:extLst>
              <a:ext uri="{FF2B5EF4-FFF2-40B4-BE49-F238E27FC236}">
                <a16:creationId xmlns:a16="http://schemas.microsoft.com/office/drawing/2014/main" id="{96ED3DAB-756F-4118-8015-7658E842CB7E}"/>
              </a:ext>
            </a:extLst>
          </p:cNvPr>
          <p:cNvSpPr txBox="1"/>
          <p:nvPr/>
        </p:nvSpPr>
        <p:spPr>
          <a:xfrm>
            <a:off x="9207559" y="2052429"/>
            <a:ext cx="3084589" cy="1200329"/>
          </a:xfrm>
          <a:prstGeom prst="rect">
            <a:avLst/>
          </a:prstGeom>
          <a:noFill/>
        </p:spPr>
        <p:txBody>
          <a:bodyPr wrap="square" rtlCol="0">
            <a:spAutoFit/>
          </a:bodyPr>
          <a:lstStyle/>
          <a:p>
            <a:r>
              <a:rPr lang="en-US" sz="2400" i="1" dirty="0">
                <a:solidFill>
                  <a:srgbClr val="FF99FF"/>
                </a:solidFill>
              </a:rPr>
              <a:t>Red</a:t>
            </a:r>
            <a:r>
              <a:rPr lang="en-US" sz="2400" i="1" dirty="0"/>
              <a:t> = bad element</a:t>
            </a:r>
          </a:p>
          <a:p>
            <a:r>
              <a:rPr lang="en-US" sz="2400" i="1" dirty="0"/>
              <a:t>Dotted edges = before</a:t>
            </a:r>
          </a:p>
          <a:p>
            <a:r>
              <a:rPr lang="en-US" sz="2400" i="1" dirty="0"/>
              <a:t>Solid edges  = after</a:t>
            </a:r>
          </a:p>
        </p:txBody>
      </p:sp>
      <p:pic>
        <p:nvPicPr>
          <p:cNvPr id="3" name="Picture 2" descr="A group of blue and white umbrella&#10;&#10;Description generated with high confidence">
            <a:extLst>
              <a:ext uri="{FF2B5EF4-FFF2-40B4-BE49-F238E27FC236}">
                <a16:creationId xmlns:a16="http://schemas.microsoft.com/office/drawing/2014/main" id="{33640968-4373-48E1-BC93-B7CB548A4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4" y="2652593"/>
            <a:ext cx="8365672" cy="4034875"/>
          </a:xfrm>
          <a:prstGeom prst="rect">
            <a:avLst/>
          </a:prstGeom>
        </p:spPr>
      </p:pic>
    </p:spTree>
    <p:extLst>
      <p:ext uri="{BB962C8B-B14F-4D97-AF65-F5344CB8AC3E}">
        <p14:creationId xmlns:p14="http://schemas.microsoft.com/office/powerpoint/2010/main" val="374200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RL for Remeshing: idea </a:t>
            </a:r>
          </a:p>
        </p:txBody>
      </p:sp>
      <p:sp>
        <p:nvSpPr>
          <p:cNvPr id="4" name="TextBox 3">
            <a:extLst>
              <a:ext uri="{FF2B5EF4-FFF2-40B4-BE49-F238E27FC236}">
                <a16:creationId xmlns:a16="http://schemas.microsoft.com/office/drawing/2014/main" id="{EA17FFB2-02BA-4973-B760-9F0A6AEC08DB}"/>
              </a:ext>
            </a:extLst>
          </p:cNvPr>
          <p:cNvSpPr txBox="1"/>
          <p:nvPr/>
        </p:nvSpPr>
        <p:spPr>
          <a:xfrm>
            <a:off x="63201" y="1531266"/>
            <a:ext cx="11939657" cy="5632311"/>
          </a:xfrm>
          <a:prstGeom prst="rect">
            <a:avLst/>
          </a:prstGeom>
          <a:noFill/>
        </p:spPr>
        <p:txBody>
          <a:bodyPr wrap="square" rtlCol="0">
            <a:spAutoFit/>
          </a:bodyPr>
          <a:lstStyle/>
          <a:p>
            <a:r>
              <a:rPr lang="en-US" sz="3600" dirty="0">
                <a:latin typeface="SansSerif" panose="00000400000000000000" pitchFamily="2" charset="2"/>
              </a:rPr>
              <a:t>- Operators scheduling is done </a:t>
            </a:r>
            <a:r>
              <a:rPr lang="en-US" sz="3600" i="1" dirty="0">
                <a:latin typeface="SansSerif" panose="00000400000000000000" pitchFamily="2" charset="2"/>
              </a:rPr>
              <a:t>statically</a:t>
            </a:r>
            <a:r>
              <a:rPr lang="en-US" sz="3600" dirty="0">
                <a:latin typeface="SansSerif" panose="00000400000000000000" pitchFamily="2" charset="2"/>
              </a:rPr>
              <a:t> such that one operator is applied to all low-quality elements before trying another operator </a:t>
            </a:r>
          </a:p>
          <a:p>
            <a:endParaRPr lang="en-US" sz="3600" dirty="0">
              <a:latin typeface="SansSerif" panose="00000400000000000000" pitchFamily="2" charset="2"/>
            </a:endParaRPr>
          </a:p>
          <a:p>
            <a:r>
              <a:rPr lang="en-US" sz="3600" dirty="0">
                <a:latin typeface="SansSerif" panose="00000400000000000000" pitchFamily="2" charset="2"/>
              </a:rPr>
              <a:t>- Dynamic scheduling via RL:</a:t>
            </a:r>
          </a:p>
          <a:p>
            <a:pPr lvl="2"/>
            <a:r>
              <a:rPr lang="en-US" sz="3600" dirty="0">
                <a:latin typeface="SansSerif" panose="00000400000000000000" pitchFamily="2" charset="2"/>
              </a:rPr>
              <a:t>	Environment -&gt; input mesh</a:t>
            </a:r>
          </a:p>
          <a:p>
            <a:pPr lvl="2"/>
            <a:r>
              <a:rPr lang="en-US" sz="3600" dirty="0">
                <a:latin typeface="SansSerif" panose="00000400000000000000" pitchFamily="2" charset="2"/>
              </a:rPr>
              <a:t>	Agent -&gt; picks operators</a:t>
            </a:r>
          </a:p>
          <a:p>
            <a:pPr lvl="2"/>
            <a:r>
              <a:rPr lang="en-US" sz="3600" dirty="0">
                <a:latin typeface="SansSerif" panose="00000400000000000000" pitchFamily="2" charset="2"/>
              </a:rPr>
              <a:t>	Reward -&gt; 1 for non-obtuse everywhere, 0 otherwise </a:t>
            </a:r>
          </a:p>
          <a:p>
            <a:pPr lvl="2"/>
            <a:endParaRPr lang="en-US" sz="3600" dirty="0">
              <a:latin typeface="SansSerif" panose="00000400000000000000" pitchFamily="2" charset="2"/>
            </a:endParaRPr>
          </a:p>
          <a:p>
            <a:endParaRPr lang="en-US" sz="3600" dirty="0">
              <a:latin typeface="SansSerif" panose="00000400000000000000" pitchFamily="2" charset="2"/>
            </a:endParaRPr>
          </a:p>
        </p:txBody>
      </p:sp>
    </p:spTree>
    <p:extLst>
      <p:ext uri="{BB962C8B-B14F-4D97-AF65-F5344CB8AC3E}">
        <p14:creationId xmlns:p14="http://schemas.microsoft.com/office/powerpoint/2010/main" val="367135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sp>
        <p:nvSpPr>
          <p:cNvPr id="8" name="TextBox 7"/>
          <p:cNvSpPr txBox="1"/>
          <p:nvPr/>
        </p:nvSpPr>
        <p:spPr>
          <a:xfrm>
            <a:off x="-290515" y="1648145"/>
            <a:ext cx="7848602" cy="1446550"/>
          </a:xfrm>
          <a:prstGeom prst="rect">
            <a:avLst/>
          </a:prstGeom>
          <a:noFill/>
        </p:spPr>
        <p:txBody>
          <a:bodyPr wrap="square" rtlCol="0">
            <a:spAutoFit/>
          </a:bodyPr>
          <a:lstStyle/>
          <a:p>
            <a:pPr algn="ctr"/>
            <a:r>
              <a:rPr lang="en-US" sz="8800" b="1" dirty="0">
                <a:solidFill>
                  <a:srgbClr val="92D050"/>
                </a:solidFill>
                <a:latin typeface="SansSerif" panose="00000400000000000000" pitchFamily="2" charset="2"/>
              </a:rPr>
              <a:t>Thank You!</a:t>
            </a:r>
          </a:p>
        </p:txBody>
      </p:sp>
      <p:pic>
        <p:nvPicPr>
          <p:cNvPr id="12" name="Picture 11" descr="A close up of an animal&#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8910" y="590490"/>
            <a:ext cx="4733090" cy="5703093"/>
          </a:xfrm>
          <a:prstGeom prst="rect">
            <a:avLst/>
          </a:prstGeom>
        </p:spPr>
      </p:pic>
    </p:spTree>
    <p:extLst>
      <p:ext uri="{BB962C8B-B14F-4D97-AF65-F5344CB8AC3E}">
        <p14:creationId xmlns:p14="http://schemas.microsoft.com/office/powerpoint/2010/main" val="513390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spTree>
    <p:extLst>
      <p:ext uri="{BB962C8B-B14F-4D97-AF65-F5344CB8AC3E}">
        <p14:creationId xmlns:p14="http://schemas.microsoft.com/office/powerpoint/2010/main" val="1543939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close up of a mans face&#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94" y="1830668"/>
            <a:ext cx="3607123" cy="4008820"/>
          </a:xfrm>
          <a:prstGeom prst="rect">
            <a:avLst/>
          </a:prstGeom>
        </p:spPr>
      </p:pic>
      <p:pic>
        <p:nvPicPr>
          <p:cNvPr id="15" name="Picture 14" descr="A close up of a rock&#10;&#10;Description generated with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2053" y="2820063"/>
            <a:ext cx="2846010" cy="3135598"/>
          </a:xfrm>
          <a:prstGeom prst="rect">
            <a:avLst/>
          </a:prstGeom>
        </p:spPr>
      </p:pic>
      <p:pic>
        <p:nvPicPr>
          <p:cNvPr id="17" name="Picture 16" descr="A close up of an animal&#10;&#10;Description generated with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1309" y="3673035"/>
            <a:ext cx="2286601" cy="2567643"/>
          </a:xfrm>
          <a:prstGeom prst="rect">
            <a:avLst/>
          </a:prstGeom>
        </p:spPr>
      </p:pic>
      <p:pic>
        <p:nvPicPr>
          <p:cNvPr id="19" name="Picture 18" descr="A picture containing building, dome&#10;&#10;Description generated with very high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1157" y="4365707"/>
            <a:ext cx="1795943" cy="2011497"/>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52292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Applications</a:t>
            </a:r>
          </a:p>
        </p:txBody>
      </p:sp>
      <p:sp>
        <p:nvSpPr>
          <p:cNvPr id="10" name="TextBox 9"/>
          <p:cNvSpPr txBox="1"/>
          <p:nvPr/>
        </p:nvSpPr>
        <p:spPr>
          <a:xfrm>
            <a:off x="809624" y="1181100"/>
            <a:ext cx="11058525" cy="1431161"/>
          </a:xfrm>
          <a:prstGeom prst="rect">
            <a:avLst/>
          </a:prstGeom>
          <a:noFill/>
        </p:spPr>
        <p:txBody>
          <a:bodyPr wrap="square" rtlCol="0">
            <a:spAutoFit/>
          </a:bodyPr>
          <a:lstStyle/>
          <a:p>
            <a:r>
              <a:rPr lang="en-US" sz="4500" b="1" dirty="0">
                <a:latin typeface="SansSerif" panose="00000400000000000000" pitchFamily="2" charset="2"/>
              </a:rPr>
              <a:t>4- Mesh Simplification</a:t>
            </a:r>
          </a:p>
          <a:p>
            <a:r>
              <a:rPr lang="en-US" sz="4200" dirty="0">
                <a:latin typeface="SansSerif" panose="00000400000000000000" pitchFamily="2" charset="2"/>
              </a:rPr>
              <a:t>	</a:t>
            </a:r>
          </a:p>
        </p:txBody>
      </p:sp>
      <p:cxnSp>
        <p:nvCxnSpPr>
          <p:cNvPr id="21" name="Straight Arrow Connector 20"/>
          <p:cNvCxnSpPr/>
          <p:nvPr/>
        </p:nvCxnSpPr>
        <p:spPr>
          <a:xfrm>
            <a:off x="4035747" y="2315867"/>
            <a:ext cx="6908583" cy="2133600"/>
          </a:xfrm>
          <a:prstGeom prst="straightConnector1">
            <a:avLst/>
          </a:prstGeom>
          <a:ln w="76200">
            <a:solidFill>
              <a:schemeClr val="accent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rot="1050607">
            <a:off x="5448933" y="2742987"/>
            <a:ext cx="4907148" cy="584775"/>
          </a:xfrm>
          <a:prstGeom prst="rect">
            <a:avLst/>
          </a:prstGeom>
          <a:noFill/>
        </p:spPr>
        <p:txBody>
          <a:bodyPr wrap="square" rtlCol="0">
            <a:spAutoFit/>
          </a:bodyPr>
          <a:lstStyle/>
          <a:p>
            <a:pPr algn="ctr"/>
            <a:r>
              <a:rPr lang="en-US" sz="3200" b="1" i="1" dirty="0">
                <a:solidFill>
                  <a:schemeClr val="accent2">
                    <a:lumMod val="60000"/>
                    <a:lumOff val="40000"/>
                  </a:schemeClr>
                </a:solidFill>
                <a:latin typeface="SansSerif" panose="00000400000000000000" pitchFamily="2" charset="2"/>
              </a:rPr>
              <a:t>Level Of Details (LOD) </a:t>
            </a:r>
          </a:p>
        </p:txBody>
      </p:sp>
      <p:sp>
        <p:nvSpPr>
          <p:cNvPr id="23" name="TextBox 22"/>
          <p:cNvSpPr txBox="1"/>
          <p:nvPr/>
        </p:nvSpPr>
        <p:spPr>
          <a:xfrm>
            <a:off x="1277363" y="5723776"/>
            <a:ext cx="2825818" cy="461665"/>
          </a:xfrm>
          <a:prstGeom prst="rect">
            <a:avLst/>
          </a:prstGeom>
          <a:noFill/>
        </p:spPr>
        <p:txBody>
          <a:bodyPr wrap="square" rtlCol="0">
            <a:spAutoFit/>
          </a:bodyPr>
          <a:lstStyle/>
          <a:p>
            <a:r>
              <a:rPr lang="en-US" sz="2400" dirty="0">
                <a:latin typeface="SansSerif" panose="00000400000000000000" pitchFamily="2" charset="2"/>
              </a:rPr>
              <a:t>15K #vertex</a:t>
            </a:r>
          </a:p>
        </p:txBody>
      </p:sp>
      <p:sp>
        <p:nvSpPr>
          <p:cNvPr id="24" name="TextBox 23"/>
          <p:cNvSpPr txBox="1"/>
          <p:nvPr/>
        </p:nvSpPr>
        <p:spPr>
          <a:xfrm>
            <a:off x="4499172" y="5853721"/>
            <a:ext cx="2825818" cy="461665"/>
          </a:xfrm>
          <a:prstGeom prst="rect">
            <a:avLst/>
          </a:prstGeom>
          <a:noFill/>
        </p:spPr>
        <p:txBody>
          <a:bodyPr wrap="square" rtlCol="0">
            <a:spAutoFit/>
          </a:bodyPr>
          <a:lstStyle/>
          <a:p>
            <a:r>
              <a:rPr lang="en-US" sz="2400" dirty="0">
                <a:latin typeface="SansSerif" panose="00000400000000000000" pitchFamily="2" charset="2"/>
              </a:rPr>
              <a:t>9.5K #vertex</a:t>
            </a:r>
          </a:p>
        </p:txBody>
      </p:sp>
      <p:sp>
        <p:nvSpPr>
          <p:cNvPr id="25" name="TextBox 24"/>
          <p:cNvSpPr txBox="1"/>
          <p:nvPr/>
        </p:nvSpPr>
        <p:spPr>
          <a:xfrm>
            <a:off x="7190302" y="6168932"/>
            <a:ext cx="2825818" cy="461665"/>
          </a:xfrm>
          <a:prstGeom prst="rect">
            <a:avLst/>
          </a:prstGeom>
          <a:noFill/>
        </p:spPr>
        <p:txBody>
          <a:bodyPr wrap="square" rtlCol="0">
            <a:spAutoFit/>
          </a:bodyPr>
          <a:lstStyle/>
          <a:p>
            <a:r>
              <a:rPr lang="en-US" sz="2400" dirty="0">
                <a:latin typeface="SansSerif" panose="00000400000000000000" pitchFamily="2" charset="2"/>
              </a:rPr>
              <a:t>4.5K #vertex</a:t>
            </a:r>
          </a:p>
        </p:txBody>
      </p:sp>
      <p:sp>
        <p:nvSpPr>
          <p:cNvPr id="26" name="TextBox 25"/>
          <p:cNvSpPr txBox="1"/>
          <p:nvPr/>
        </p:nvSpPr>
        <p:spPr>
          <a:xfrm>
            <a:off x="9531421" y="6300754"/>
            <a:ext cx="2825818" cy="461665"/>
          </a:xfrm>
          <a:prstGeom prst="rect">
            <a:avLst/>
          </a:prstGeom>
          <a:noFill/>
        </p:spPr>
        <p:txBody>
          <a:bodyPr wrap="square" rtlCol="0">
            <a:spAutoFit/>
          </a:bodyPr>
          <a:lstStyle/>
          <a:p>
            <a:r>
              <a:rPr lang="en-US" sz="2400" dirty="0">
                <a:latin typeface="SansSerif" panose="00000400000000000000" pitchFamily="2" charset="2"/>
              </a:rPr>
              <a:t>0.6K #vertex</a:t>
            </a:r>
          </a:p>
        </p:txBody>
      </p:sp>
    </p:spTree>
    <p:extLst>
      <p:ext uri="{BB962C8B-B14F-4D97-AF65-F5344CB8AC3E}">
        <p14:creationId xmlns:p14="http://schemas.microsoft.com/office/powerpoint/2010/main" val="1120092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52292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Applications</a:t>
            </a:r>
          </a:p>
        </p:txBody>
      </p:sp>
      <p:sp>
        <p:nvSpPr>
          <p:cNvPr id="10" name="TextBox 9"/>
          <p:cNvSpPr txBox="1"/>
          <p:nvPr/>
        </p:nvSpPr>
        <p:spPr>
          <a:xfrm>
            <a:off x="786764" y="1150620"/>
            <a:ext cx="11058525" cy="784830"/>
          </a:xfrm>
          <a:prstGeom prst="rect">
            <a:avLst/>
          </a:prstGeom>
          <a:noFill/>
        </p:spPr>
        <p:txBody>
          <a:bodyPr wrap="square" rtlCol="0">
            <a:spAutoFit/>
          </a:bodyPr>
          <a:lstStyle/>
          <a:p>
            <a:r>
              <a:rPr lang="en-US" sz="4500" b="1" dirty="0">
                <a:latin typeface="SansSerif" panose="00000400000000000000" pitchFamily="2" charset="2"/>
              </a:rPr>
              <a:t>4- Mesh Simplification</a:t>
            </a:r>
            <a:r>
              <a:rPr lang="en-US" sz="4200" dirty="0">
                <a:latin typeface="SansSerif" panose="00000400000000000000" pitchFamily="2" charset="2"/>
              </a:rPr>
              <a:t>	</a:t>
            </a:r>
          </a:p>
        </p:txBody>
      </p:sp>
      <p:pic>
        <p:nvPicPr>
          <p:cNvPr id="3" name="Picture 2" descr="A screenshot of a computer&#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068" y="1904300"/>
            <a:ext cx="7856306" cy="4918966"/>
          </a:xfrm>
          <a:prstGeom prst="rect">
            <a:avLst/>
          </a:prstGeom>
        </p:spPr>
      </p:pic>
      <p:sp>
        <p:nvSpPr>
          <p:cNvPr id="7" name="TextBox 6"/>
          <p:cNvSpPr txBox="1"/>
          <p:nvPr/>
        </p:nvSpPr>
        <p:spPr>
          <a:xfrm>
            <a:off x="214075" y="2156429"/>
            <a:ext cx="3797768" cy="341632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a:t>
            </a:r>
            <a:r>
              <a:rPr lang="en-US" dirty="0">
                <a:latin typeface="SansSerif" panose="00000400000000000000" pitchFamily="2" charset="2"/>
              </a:rPr>
              <a:t>Surface Simplification Using Quadratic Error Metric</a:t>
            </a:r>
            <a:r>
              <a:rPr lang="en-US" dirty="0"/>
              <a:t>” – </a:t>
            </a:r>
            <a:r>
              <a:rPr lang="de-DE" i="1" dirty="0">
                <a:latin typeface="SansSerif" panose="00000400000000000000" pitchFamily="2" charset="2"/>
              </a:rPr>
              <a:t>Garland M.,et al. </a:t>
            </a:r>
            <a:r>
              <a:rPr lang="de-DE" dirty="0">
                <a:latin typeface="SansSerif" panose="00000400000000000000" pitchFamily="2" charset="2"/>
              </a:rPr>
              <a:t>- </a:t>
            </a:r>
          </a:p>
          <a:p>
            <a:r>
              <a:rPr lang="de-DE" dirty="0">
                <a:latin typeface="SansSerif" panose="00000400000000000000" pitchFamily="2" charset="2"/>
              </a:rPr>
              <a:t>     SIGGRAPH '97 </a:t>
            </a:r>
          </a:p>
          <a:p>
            <a:endParaRPr lang="en-US" dirty="0"/>
          </a:p>
          <a:p>
            <a:endParaRPr lang="en-US" dirty="0"/>
          </a:p>
          <a:p>
            <a:endParaRPr lang="en-US" dirty="0"/>
          </a:p>
          <a:p>
            <a:pPr marL="285750" indent="-285750">
              <a:buFont typeface="Arial" panose="020B0604020202020204" pitchFamily="34" charset="0"/>
              <a:buChar char="•"/>
            </a:pPr>
            <a:r>
              <a:rPr lang="en-US" dirty="0"/>
              <a:t>“</a:t>
            </a:r>
            <a:r>
              <a:rPr lang="en-US" dirty="0">
                <a:latin typeface="SansSerif" panose="00000400000000000000" pitchFamily="2" charset="2"/>
              </a:rPr>
              <a:t>Efficient Construction and Simplification of Delaunay Meshes</a:t>
            </a:r>
            <a:r>
              <a:rPr lang="en-US" dirty="0"/>
              <a:t>” – </a:t>
            </a:r>
            <a:r>
              <a:rPr lang="de-DE" i="1" dirty="0">
                <a:latin typeface="SansSerif" panose="00000400000000000000" pitchFamily="2" charset="2"/>
              </a:rPr>
              <a:t>Liu Y.-J., et al. </a:t>
            </a:r>
            <a:r>
              <a:rPr lang="de-DE" dirty="0">
                <a:latin typeface="SansSerif" panose="00000400000000000000" pitchFamily="2" charset="2"/>
              </a:rPr>
              <a:t>- </a:t>
            </a:r>
          </a:p>
          <a:p>
            <a:r>
              <a:rPr lang="de-DE" dirty="0">
                <a:latin typeface="SansSerif" panose="00000400000000000000" pitchFamily="2" charset="2"/>
              </a:rPr>
              <a:t>     TOG 2015</a:t>
            </a:r>
          </a:p>
        </p:txBody>
      </p:sp>
      <p:sp>
        <p:nvSpPr>
          <p:cNvPr id="4" name="Oval 3"/>
          <p:cNvSpPr/>
          <p:nvPr/>
        </p:nvSpPr>
        <p:spPr>
          <a:xfrm>
            <a:off x="8543924" y="2638424"/>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539156" y="3081340"/>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539152" y="3519492"/>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48670" y="3948127"/>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548665" y="4386282"/>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548663" y="4833959"/>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543897" y="5276877"/>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543895" y="5715028"/>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43897" y="6143661"/>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548658" y="6596088"/>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410700" y="2638425"/>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415456" y="3067055"/>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415462" y="3519491"/>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420215" y="3952882"/>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420223" y="4391033"/>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05936" y="4838702"/>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20220" y="5272093"/>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415457" y="5710244"/>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415458" y="6148392"/>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20219" y="6586554"/>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668124" y="2486051"/>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672888" y="2924208"/>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672884" y="3376655"/>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1688128" y="380813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672888" y="425009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680508" y="469205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1680508" y="513401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1680508" y="556835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1688128" y="601793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1680508" y="6597056"/>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53400" y="1924059"/>
            <a:ext cx="600065" cy="3009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075420" y="1931679"/>
            <a:ext cx="600065" cy="3009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1490960" y="1969779"/>
            <a:ext cx="653405" cy="3009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ctor: Curved 42"/>
          <p:cNvCxnSpPr>
            <a:cxnSpLocks/>
            <a:endCxn id="6" idx="0"/>
          </p:cNvCxnSpPr>
          <p:nvPr/>
        </p:nvCxnSpPr>
        <p:spPr>
          <a:xfrm rot="16200000" flipH="1">
            <a:off x="8131880" y="1602506"/>
            <a:ext cx="343072" cy="300033"/>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p:cNvCxnSpPr>
            <a:cxnSpLocks/>
          </p:cNvCxnSpPr>
          <p:nvPr/>
        </p:nvCxnSpPr>
        <p:spPr>
          <a:xfrm rot="5400000">
            <a:off x="9290702" y="1664048"/>
            <a:ext cx="338101" cy="197163"/>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p:cNvCxnSpPr>
            <a:cxnSpLocks/>
          </p:cNvCxnSpPr>
          <p:nvPr/>
        </p:nvCxnSpPr>
        <p:spPr>
          <a:xfrm rot="16200000" flipH="1">
            <a:off x="11469441" y="1595683"/>
            <a:ext cx="343072" cy="300033"/>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112908" y="1320738"/>
            <a:ext cx="2360285" cy="338554"/>
          </a:xfrm>
          <a:prstGeom prst="rect">
            <a:avLst/>
          </a:prstGeom>
          <a:noFill/>
        </p:spPr>
        <p:txBody>
          <a:bodyPr wrap="square" rtlCol="0">
            <a:spAutoFit/>
          </a:bodyPr>
          <a:lstStyle/>
          <a:p>
            <a:pPr algn="ctr"/>
            <a:r>
              <a:rPr lang="en-US" sz="1600" i="1" dirty="0" err="1">
                <a:solidFill>
                  <a:schemeClr val="accent2">
                    <a:lumMod val="40000"/>
                    <a:lumOff val="60000"/>
                  </a:schemeClr>
                </a:solidFill>
                <a:latin typeface="SansSerif" panose="00000400000000000000" pitchFamily="2" charset="2"/>
              </a:rPr>
              <a:t>Hausdorff</a:t>
            </a:r>
            <a:r>
              <a:rPr lang="en-US" sz="1600" i="1" dirty="0">
                <a:solidFill>
                  <a:schemeClr val="accent2">
                    <a:lumMod val="40000"/>
                    <a:lumOff val="60000"/>
                  </a:schemeClr>
                </a:solidFill>
                <a:latin typeface="SansSerif" panose="00000400000000000000" pitchFamily="2" charset="2"/>
              </a:rPr>
              <a:t> Distance </a:t>
            </a:r>
          </a:p>
        </p:txBody>
      </p:sp>
      <p:sp>
        <p:nvSpPr>
          <p:cNvPr id="49" name="TextBox 48"/>
          <p:cNvSpPr txBox="1"/>
          <p:nvPr/>
        </p:nvSpPr>
        <p:spPr>
          <a:xfrm>
            <a:off x="8756127" y="1339103"/>
            <a:ext cx="1760900" cy="338554"/>
          </a:xfrm>
          <a:prstGeom prst="rect">
            <a:avLst/>
          </a:prstGeom>
          <a:noFill/>
        </p:spPr>
        <p:txBody>
          <a:bodyPr wrap="square" rtlCol="0">
            <a:spAutoFit/>
          </a:bodyPr>
          <a:lstStyle/>
          <a:p>
            <a:pPr algn="ctr"/>
            <a:r>
              <a:rPr lang="en-US" sz="1600" i="1" dirty="0">
                <a:solidFill>
                  <a:schemeClr val="accent2">
                    <a:lumMod val="40000"/>
                    <a:lumOff val="60000"/>
                  </a:schemeClr>
                </a:solidFill>
                <a:latin typeface="SansSerif" panose="00000400000000000000" pitchFamily="2" charset="2"/>
              </a:rPr>
              <a:t>Max Angle</a:t>
            </a:r>
          </a:p>
        </p:txBody>
      </p:sp>
      <p:sp>
        <p:nvSpPr>
          <p:cNvPr id="50" name="TextBox 49"/>
          <p:cNvSpPr txBox="1"/>
          <p:nvPr/>
        </p:nvSpPr>
        <p:spPr>
          <a:xfrm>
            <a:off x="7368776" y="1329406"/>
            <a:ext cx="1760900" cy="338554"/>
          </a:xfrm>
          <a:prstGeom prst="rect">
            <a:avLst/>
          </a:prstGeom>
          <a:noFill/>
        </p:spPr>
        <p:txBody>
          <a:bodyPr wrap="square" rtlCol="0">
            <a:spAutoFit/>
          </a:bodyPr>
          <a:lstStyle/>
          <a:p>
            <a:pPr algn="ctr"/>
            <a:r>
              <a:rPr lang="en-US" sz="1600" i="1" dirty="0">
                <a:solidFill>
                  <a:schemeClr val="accent2">
                    <a:lumMod val="40000"/>
                    <a:lumOff val="60000"/>
                  </a:schemeClr>
                </a:solidFill>
                <a:latin typeface="SansSerif" panose="00000400000000000000" pitchFamily="2" charset="2"/>
              </a:rPr>
              <a:t>Min Angle</a:t>
            </a:r>
          </a:p>
        </p:txBody>
      </p:sp>
    </p:spTree>
    <p:extLst>
      <p:ext uri="{BB962C8B-B14F-4D97-AF65-F5344CB8AC3E}">
        <p14:creationId xmlns:p14="http://schemas.microsoft.com/office/powerpoint/2010/main" val="324598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52292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Idea based on </a:t>
            </a:r>
          </a:p>
        </p:txBody>
      </p:sp>
      <p:sp>
        <p:nvSpPr>
          <p:cNvPr id="6" name="TextBox 5"/>
          <p:cNvSpPr txBox="1"/>
          <p:nvPr/>
        </p:nvSpPr>
        <p:spPr>
          <a:xfrm>
            <a:off x="372017" y="2367171"/>
            <a:ext cx="12231461" cy="2123658"/>
          </a:xfrm>
          <a:prstGeom prst="rect">
            <a:avLst/>
          </a:prstGeom>
          <a:noFill/>
        </p:spPr>
        <p:txBody>
          <a:bodyPr wrap="square" rtlCol="0">
            <a:spAutoFit/>
          </a:bodyPr>
          <a:lstStyle/>
          <a:p>
            <a:r>
              <a:rPr lang="en-US" sz="4400" b="1" i="1" dirty="0">
                <a:solidFill>
                  <a:schemeClr val="accent4">
                    <a:lumMod val="40000"/>
                    <a:lumOff val="60000"/>
                  </a:schemeClr>
                </a:solidFill>
                <a:latin typeface="SansSerif" panose="00000400000000000000" pitchFamily="2" charset="2"/>
              </a:rPr>
              <a:t>“A Constrained Resampling Strategy for Mesh Improvement” </a:t>
            </a:r>
            <a:r>
              <a:rPr lang="en-US" sz="4400" b="1" dirty="0">
                <a:latin typeface="SansSerif" panose="00000400000000000000" pitchFamily="2" charset="2"/>
              </a:rPr>
              <a:t>in Symposium on Computational Processing (SGP) – July 2017</a:t>
            </a:r>
          </a:p>
        </p:txBody>
      </p:sp>
    </p:spTree>
    <p:extLst>
      <p:ext uri="{BB962C8B-B14F-4D97-AF65-F5344CB8AC3E}">
        <p14:creationId xmlns:p14="http://schemas.microsoft.com/office/powerpoint/2010/main" val="2527867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Rectangle 40"/>
          <p:cNvSpPr/>
          <p:nvPr/>
        </p:nvSpPr>
        <p:spPr>
          <a:xfrm>
            <a:off x="6448424" y="3817113"/>
            <a:ext cx="5267325" cy="120033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p:cNvSpPr/>
          <p:nvPr/>
        </p:nvSpPr>
        <p:spPr>
          <a:xfrm>
            <a:off x="1943100" y="3823960"/>
            <a:ext cx="3448050" cy="9861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5" y="1181100"/>
            <a:ext cx="11296650" cy="2215991"/>
          </a:xfrm>
          <a:prstGeom prst="rect">
            <a:avLst/>
          </a:prstGeom>
          <a:noFill/>
        </p:spPr>
        <p:txBody>
          <a:bodyPr wrap="square" rtlCol="0">
            <a:spAutoFit/>
          </a:bodyPr>
          <a:lstStyle/>
          <a:p>
            <a:r>
              <a:rPr lang="en-US" sz="4500" b="1" dirty="0">
                <a:latin typeface="SansSerif" panose="00000400000000000000" pitchFamily="2" charset="2"/>
              </a:rPr>
              <a:t>Input:</a:t>
            </a:r>
          </a:p>
          <a:p>
            <a:endParaRPr lang="en-US" sz="4400" b="1" dirty="0">
              <a:latin typeface="SansSerif" panose="00000400000000000000" pitchFamily="2" charset="2"/>
            </a:endParaRPr>
          </a:p>
          <a:p>
            <a:r>
              <a:rPr lang="en-US" sz="4800" i="1" dirty="0">
                <a:latin typeface="SansSerif" panose="00000400000000000000" pitchFamily="2" charset="2"/>
              </a:rPr>
              <a:t>  Triangular mesh  &amp;  quality objectives</a:t>
            </a:r>
            <a:endParaRPr lang="en-US" sz="4500" b="1" dirty="0">
              <a:latin typeface="SansSerif" panose="00000400000000000000" pitchFamily="2" charset="2"/>
            </a:endParaRPr>
          </a:p>
        </p:txBody>
      </p:sp>
      <p:sp>
        <p:nvSpPr>
          <p:cNvPr id="36" name="Right Brace 35"/>
          <p:cNvSpPr/>
          <p:nvPr/>
        </p:nvSpPr>
        <p:spPr>
          <a:xfrm rot="5400000">
            <a:off x="8736806" y="1075671"/>
            <a:ext cx="452436" cy="4752975"/>
          </a:xfrm>
          <a:prstGeom prst="righ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6248398" y="3823960"/>
            <a:ext cx="5667375" cy="1200329"/>
          </a:xfrm>
          <a:prstGeom prst="rect">
            <a:avLst/>
          </a:prstGeom>
          <a:noFill/>
        </p:spPr>
        <p:txBody>
          <a:bodyPr wrap="square" rtlCol="0">
            <a:spAutoFit/>
          </a:bodyPr>
          <a:lstStyle/>
          <a:p>
            <a:pPr algn="ctr"/>
            <a:r>
              <a:rPr lang="en-US" sz="2400" dirty="0">
                <a:latin typeface="SansSerif" panose="00000400000000000000" pitchFamily="2" charset="2"/>
              </a:rPr>
              <a:t>Minimum and maximum angle bound</a:t>
            </a:r>
          </a:p>
          <a:p>
            <a:pPr algn="ctr"/>
            <a:r>
              <a:rPr lang="en-US" sz="2400" dirty="0">
                <a:latin typeface="SansSerif" panose="00000400000000000000" pitchFamily="2" charset="2"/>
              </a:rPr>
              <a:t>Delaunay property</a:t>
            </a:r>
          </a:p>
          <a:p>
            <a:pPr algn="ctr"/>
            <a:r>
              <a:rPr lang="en-US" sz="2400" dirty="0">
                <a:latin typeface="SansSerif" panose="00000400000000000000" pitchFamily="2" charset="2"/>
              </a:rPr>
              <a:t>Sizing function </a:t>
            </a:r>
          </a:p>
        </p:txBody>
      </p:sp>
      <p:sp>
        <p:nvSpPr>
          <p:cNvPr id="38" name="Right Brace 37"/>
          <p:cNvSpPr/>
          <p:nvPr/>
        </p:nvSpPr>
        <p:spPr>
          <a:xfrm rot="5400000">
            <a:off x="3359944" y="1249829"/>
            <a:ext cx="452436" cy="4467225"/>
          </a:xfrm>
          <a:prstGeom prst="righ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1371598" y="3909685"/>
            <a:ext cx="4524375" cy="830997"/>
          </a:xfrm>
          <a:prstGeom prst="rect">
            <a:avLst/>
          </a:prstGeom>
          <a:noFill/>
        </p:spPr>
        <p:txBody>
          <a:bodyPr wrap="square" rtlCol="0">
            <a:spAutoFit/>
          </a:bodyPr>
          <a:lstStyle/>
          <a:p>
            <a:pPr algn="ctr"/>
            <a:r>
              <a:rPr lang="en-US" sz="2400" dirty="0">
                <a:latin typeface="SansSerif" panose="00000400000000000000" pitchFamily="2" charset="2"/>
              </a:rPr>
              <a:t>Curved Surface mesh</a:t>
            </a:r>
          </a:p>
          <a:p>
            <a:pPr algn="ctr"/>
            <a:r>
              <a:rPr lang="en-US" sz="2400" dirty="0">
                <a:latin typeface="SansSerif" panose="00000400000000000000" pitchFamily="2" charset="2"/>
              </a:rPr>
              <a:t>Planar 2D Mesh</a:t>
            </a:r>
          </a:p>
        </p:txBody>
      </p:sp>
    </p:spTree>
    <p:extLst>
      <p:ext uri="{BB962C8B-B14F-4D97-AF65-F5344CB8AC3E}">
        <p14:creationId xmlns:p14="http://schemas.microsoft.com/office/powerpoint/2010/main" val="4086503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5" y="1181100"/>
            <a:ext cx="11296650" cy="3431709"/>
          </a:xfrm>
          <a:prstGeom prst="rect">
            <a:avLst/>
          </a:prstGeom>
          <a:noFill/>
        </p:spPr>
        <p:txBody>
          <a:bodyPr wrap="square" rtlCol="0">
            <a:spAutoFit/>
          </a:bodyPr>
          <a:lstStyle/>
          <a:p>
            <a:r>
              <a:rPr lang="en-US" sz="4500" b="1" dirty="0">
                <a:latin typeface="SansSerif" panose="00000400000000000000" pitchFamily="2" charset="2"/>
              </a:rPr>
              <a:t>Definitions:</a:t>
            </a:r>
            <a:endParaRPr lang="en-US" sz="4400" b="1" dirty="0">
              <a:latin typeface="SansSerif" panose="00000400000000000000" pitchFamily="2" charset="2"/>
            </a:endParaRPr>
          </a:p>
          <a:p>
            <a:r>
              <a:rPr lang="en-US" sz="4200" b="1" i="1" dirty="0">
                <a:latin typeface="SansSerif" panose="00000400000000000000" pitchFamily="2" charset="2"/>
              </a:rPr>
              <a:t>  </a:t>
            </a:r>
            <a:r>
              <a:rPr lang="en-US" sz="4200" dirty="0">
                <a:latin typeface="SansSerif" panose="00000400000000000000" pitchFamily="2" charset="2"/>
              </a:rPr>
              <a:t> </a:t>
            </a:r>
            <a:r>
              <a:rPr lang="en-US" sz="4200" b="1" dirty="0">
                <a:latin typeface="SansSerif" panose="00000400000000000000" pitchFamily="2" charset="2"/>
              </a:rPr>
              <a:t>	</a:t>
            </a:r>
            <a:r>
              <a:rPr lang="en-US" sz="4200" dirty="0">
                <a:latin typeface="SansSerif" panose="00000400000000000000" pitchFamily="2" charset="2"/>
              </a:rPr>
              <a:t>- </a:t>
            </a:r>
            <a:r>
              <a:rPr lang="en-US" sz="4200" i="1" dirty="0">
                <a:latin typeface="SansSerif" panose="00000400000000000000" pitchFamily="2" charset="2"/>
              </a:rPr>
              <a:t>Patch:</a:t>
            </a:r>
          </a:p>
          <a:p>
            <a:endParaRPr lang="en-US" sz="4000" i="1" dirty="0">
              <a:latin typeface="SansSerif" panose="00000400000000000000" pitchFamily="2" charset="2"/>
            </a:endParaRPr>
          </a:p>
          <a:p>
            <a:endParaRPr lang="en-US" sz="4800" i="1" dirty="0">
              <a:latin typeface="SansSerif" panose="00000400000000000000" pitchFamily="2" charset="2"/>
            </a:endParaRPr>
          </a:p>
          <a:p>
            <a:r>
              <a:rPr lang="en-US" sz="4200" dirty="0">
                <a:latin typeface="SansSerif" panose="00000400000000000000" pitchFamily="2" charset="2"/>
              </a:rPr>
              <a:t>	</a:t>
            </a:r>
          </a:p>
        </p:txBody>
      </p:sp>
      <p:pic>
        <p:nvPicPr>
          <p:cNvPr id="13" name="Picture 12" descr="A picture containing accessory, umbrella, dome&#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85" y="2649304"/>
            <a:ext cx="3611601" cy="3452601"/>
          </a:xfrm>
          <a:prstGeom prst="rect">
            <a:avLst/>
          </a:prstGeom>
        </p:spPr>
      </p:pic>
      <p:pic>
        <p:nvPicPr>
          <p:cNvPr id="15" name="Picture 14" descr="A picture containing accessory, dome&#10;&#10;Description generated with very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110" y="2438399"/>
            <a:ext cx="3472931" cy="3567063"/>
          </a:xfrm>
          <a:prstGeom prst="rect">
            <a:avLst/>
          </a:prstGeom>
        </p:spPr>
      </p:pic>
      <p:sp>
        <p:nvSpPr>
          <p:cNvPr id="12" name="TextBox 11"/>
          <p:cNvSpPr txBox="1"/>
          <p:nvPr/>
        </p:nvSpPr>
        <p:spPr>
          <a:xfrm>
            <a:off x="981075" y="6105968"/>
            <a:ext cx="4362450" cy="553998"/>
          </a:xfrm>
          <a:prstGeom prst="rect">
            <a:avLst/>
          </a:prstGeom>
          <a:noFill/>
        </p:spPr>
        <p:txBody>
          <a:bodyPr wrap="square" rtlCol="0">
            <a:spAutoFit/>
          </a:bodyPr>
          <a:lstStyle/>
          <a:p>
            <a:pPr algn="ctr"/>
            <a:r>
              <a:rPr lang="en-US" sz="3000" i="1" dirty="0">
                <a:latin typeface="SansSerif" panose="00000400000000000000" pitchFamily="2" charset="2"/>
              </a:rPr>
              <a:t>Two Opposite Triangles</a:t>
            </a:r>
            <a:endParaRPr lang="en-US" sz="3000" b="1" i="1" dirty="0">
              <a:latin typeface="SansSerif" panose="00000400000000000000" pitchFamily="2" charset="2"/>
            </a:endParaRPr>
          </a:p>
        </p:txBody>
      </p:sp>
      <p:sp>
        <p:nvSpPr>
          <p:cNvPr id="14" name="TextBox 13"/>
          <p:cNvSpPr txBox="1"/>
          <p:nvPr/>
        </p:nvSpPr>
        <p:spPr>
          <a:xfrm>
            <a:off x="7003158" y="6205488"/>
            <a:ext cx="3188592" cy="553998"/>
          </a:xfrm>
          <a:prstGeom prst="rect">
            <a:avLst/>
          </a:prstGeom>
          <a:noFill/>
        </p:spPr>
        <p:txBody>
          <a:bodyPr wrap="square" rtlCol="0">
            <a:spAutoFit/>
          </a:bodyPr>
          <a:lstStyle/>
          <a:p>
            <a:pPr algn="ctr"/>
            <a:r>
              <a:rPr lang="en-US" sz="3000" i="1" dirty="0">
                <a:latin typeface="SansSerif" panose="00000400000000000000" pitchFamily="2" charset="2"/>
              </a:rPr>
              <a:t>Triangle Fan</a:t>
            </a:r>
            <a:endParaRPr lang="en-US" sz="3000" b="1" i="1" dirty="0">
              <a:latin typeface="SansSerif" panose="00000400000000000000" pitchFamily="2" charset="2"/>
            </a:endParaRPr>
          </a:p>
        </p:txBody>
      </p:sp>
    </p:spTree>
    <p:extLst>
      <p:ext uri="{BB962C8B-B14F-4D97-AF65-F5344CB8AC3E}">
        <p14:creationId xmlns:p14="http://schemas.microsoft.com/office/powerpoint/2010/main" val="1438515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descr="A picture containing dome, green, accessory, building&#10;&#10;Description generated with very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8054" y="1101539"/>
            <a:ext cx="2519068" cy="2546717"/>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5" y="1181100"/>
            <a:ext cx="11296650" cy="2077492"/>
          </a:xfrm>
          <a:prstGeom prst="rect">
            <a:avLst/>
          </a:prstGeom>
          <a:noFill/>
        </p:spPr>
        <p:txBody>
          <a:bodyPr wrap="square" rtlCol="0">
            <a:spAutoFit/>
          </a:bodyPr>
          <a:lstStyle/>
          <a:p>
            <a:r>
              <a:rPr lang="en-US" sz="4500" b="1" dirty="0">
                <a:latin typeface="SansSerif" panose="00000400000000000000" pitchFamily="2" charset="2"/>
              </a:rPr>
              <a:t>Definitions:</a:t>
            </a:r>
            <a:r>
              <a:rPr lang="en-US" sz="4200" b="1" i="1" dirty="0">
                <a:latin typeface="SansSerif" panose="00000400000000000000" pitchFamily="2" charset="2"/>
              </a:rPr>
              <a:t>  </a:t>
            </a:r>
            <a:r>
              <a:rPr lang="en-US" sz="4200" dirty="0">
                <a:latin typeface="SansSerif" panose="00000400000000000000" pitchFamily="2" charset="2"/>
              </a:rPr>
              <a:t> 	</a:t>
            </a:r>
            <a:endParaRPr lang="en-US" sz="4800" i="1" dirty="0">
              <a:latin typeface="SansSerif" panose="00000400000000000000" pitchFamily="2" charset="2"/>
            </a:endParaRPr>
          </a:p>
          <a:p>
            <a:r>
              <a:rPr lang="en-US" sz="4200" dirty="0">
                <a:latin typeface="SansSerif" panose="00000400000000000000" pitchFamily="2" charset="2"/>
              </a:rPr>
              <a:t>	- </a:t>
            </a:r>
            <a:r>
              <a:rPr lang="en-US" sz="4200" i="1" dirty="0">
                <a:latin typeface="SansSerif" panose="00000400000000000000" pitchFamily="2" charset="2"/>
              </a:rPr>
              <a:t>Void:</a:t>
            </a:r>
          </a:p>
          <a:p>
            <a:r>
              <a:rPr lang="en-US" sz="4200" dirty="0">
                <a:latin typeface="SansSerif" panose="00000400000000000000" pitchFamily="2" charset="2"/>
              </a:rPr>
              <a:t>	</a:t>
            </a:r>
          </a:p>
        </p:txBody>
      </p:sp>
      <p:pic>
        <p:nvPicPr>
          <p:cNvPr id="3" name="Picture 2" descr="A picture containing dome, accessory, building&#10;&#10;Description generated with very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4542" y="1108451"/>
            <a:ext cx="2607758" cy="2532894"/>
          </a:xfrm>
          <a:prstGeom prst="rect">
            <a:avLst/>
          </a:prstGeom>
        </p:spPr>
      </p:pic>
      <p:pic>
        <p:nvPicPr>
          <p:cNvPr id="10" name="Picture 9" descr="A picture containing accessory, dome&#10;&#10;Description generated with very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5492" y="4284391"/>
            <a:ext cx="2626808" cy="2588692"/>
          </a:xfrm>
          <a:prstGeom prst="rect">
            <a:avLst/>
          </a:prstGeom>
        </p:spPr>
      </p:pic>
      <p:pic>
        <p:nvPicPr>
          <p:cNvPr id="11" name="Graphic 10" descr="Arrow: Slight curv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5411246" y="3637980"/>
            <a:ext cx="687877" cy="687877"/>
          </a:xfrm>
          <a:prstGeom prst="rect">
            <a:avLst/>
          </a:prstGeom>
        </p:spPr>
      </p:pic>
      <p:pic>
        <p:nvPicPr>
          <p:cNvPr id="19" name="Picture 18" descr="A close up of a logo&#10;&#10;Description generated with high confidenc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67525" y="4332894"/>
            <a:ext cx="2519068" cy="2491686"/>
          </a:xfrm>
          <a:prstGeom prst="rect">
            <a:avLst/>
          </a:prstGeom>
        </p:spPr>
      </p:pic>
      <p:pic>
        <p:nvPicPr>
          <p:cNvPr id="22" name="Graphic 21" descr="Arrow: Slight curv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913315" y="3596514"/>
            <a:ext cx="687877" cy="687877"/>
          </a:xfrm>
          <a:prstGeom prst="rect">
            <a:avLst/>
          </a:prstGeom>
        </p:spPr>
      </p:pic>
      <p:sp>
        <p:nvSpPr>
          <p:cNvPr id="23" name="TextBox 22"/>
          <p:cNvSpPr txBox="1"/>
          <p:nvPr/>
        </p:nvSpPr>
        <p:spPr>
          <a:xfrm>
            <a:off x="4487142" y="5317127"/>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sp>
        <p:nvSpPr>
          <p:cNvPr id="24" name="TextBox 23"/>
          <p:cNvSpPr txBox="1"/>
          <p:nvPr/>
        </p:nvSpPr>
        <p:spPr>
          <a:xfrm>
            <a:off x="8116309" y="5317127"/>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sp>
        <p:nvSpPr>
          <p:cNvPr id="26" name="Oval 25"/>
          <p:cNvSpPr/>
          <p:nvPr/>
        </p:nvSpPr>
        <p:spPr>
          <a:xfrm>
            <a:off x="5005388" y="480986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599364" y="470242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266120" y="488340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6461387" y="537395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5623173" y="641694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308982" y="6050230"/>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4984998" y="5954984"/>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9541661" y="4750651"/>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884425" y="474588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8527228" y="5169756"/>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8522470" y="57888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8870133" y="614606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9474983" y="62460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9922665" y="611748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10008388" y="560789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10013156" y="508877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5020628" y="161708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614604" y="150964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6281360" y="169062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6476627" y="218117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5638413" y="322416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324222" y="2857450"/>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5000238" y="2762204"/>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5627936" y="2246040"/>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0" name="Oval 49"/>
          <p:cNvSpPr/>
          <p:nvPr/>
        </p:nvSpPr>
        <p:spPr>
          <a:xfrm>
            <a:off x="9488321" y="1550251"/>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a:off x="8831085" y="154548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8473888" y="1969356"/>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8469130" y="25884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8816793" y="294566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9421643" y="30456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9869325" y="291708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9955048" y="240749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9959816" y="188837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9095036" y="1994580"/>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1" name="Oval 60"/>
          <p:cNvSpPr/>
          <p:nvPr/>
        </p:nvSpPr>
        <p:spPr>
          <a:xfrm>
            <a:off x="9247436" y="2375580"/>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62" name="Connector: Curved 61"/>
          <p:cNvCxnSpPr>
            <a:cxnSpLocks/>
          </p:cNvCxnSpPr>
          <p:nvPr/>
        </p:nvCxnSpPr>
        <p:spPr>
          <a:xfrm rot="10800000" flipV="1">
            <a:off x="5718429" y="4359859"/>
            <a:ext cx="1278597" cy="404482"/>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p:cNvCxnSpPr>
            <a:cxnSpLocks/>
          </p:cNvCxnSpPr>
          <p:nvPr/>
        </p:nvCxnSpPr>
        <p:spPr>
          <a:xfrm rot="10800000" flipV="1">
            <a:off x="6385186" y="4520835"/>
            <a:ext cx="647025" cy="381620"/>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Curved 72"/>
          <p:cNvCxnSpPr>
            <a:cxnSpLocks/>
            <a:endCxn id="34" idx="2"/>
          </p:cNvCxnSpPr>
          <p:nvPr/>
        </p:nvCxnSpPr>
        <p:spPr>
          <a:xfrm>
            <a:off x="8062613" y="4398138"/>
            <a:ext cx="821812" cy="409658"/>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Curved 83"/>
          <p:cNvCxnSpPr>
            <a:cxnSpLocks/>
            <a:endCxn id="35" idx="0"/>
          </p:cNvCxnSpPr>
          <p:nvPr/>
        </p:nvCxnSpPr>
        <p:spPr>
          <a:xfrm rot="16200000" flipH="1">
            <a:off x="7923846" y="4506842"/>
            <a:ext cx="697625" cy="628202"/>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400422" y="3935576"/>
            <a:ext cx="2362558" cy="461665"/>
          </a:xfrm>
          <a:prstGeom prst="rect">
            <a:avLst/>
          </a:prstGeom>
          <a:noFill/>
        </p:spPr>
        <p:txBody>
          <a:bodyPr wrap="square" rtlCol="0">
            <a:spAutoFit/>
          </a:bodyPr>
          <a:lstStyle/>
          <a:p>
            <a:pPr algn="ctr"/>
            <a:r>
              <a:rPr lang="en-US" sz="2400" i="1" dirty="0">
                <a:solidFill>
                  <a:schemeClr val="accent2">
                    <a:lumMod val="40000"/>
                    <a:lumOff val="60000"/>
                  </a:schemeClr>
                </a:solidFill>
                <a:latin typeface="SansSerif" panose="00000400000000000000" pitchFamily="2" charset="2"/>
              </a:rPr>
              <a:t>neighbors </a:t>
            </a:r>
          </a:p>
        </p:txBody>
      </p:sp>
    </p:spTree>
    <p:extLst>
      <p:ext uri="{BB962C8B-B14F-4D97-AF65-F5344CB8AC3E}">
        <p14:creationId xmlns:p14="http://schemas.microsoft.com/office/powerpoint/2010/main" val="360955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723899" y="1181100"/>
            <a:ext cx="11610975" cy="5632311"/>
          </a:xfrm>
          <a:prstGeom prst="rect">
            <a:avLst/>
          </a:prstGeom>
          <a:noFill/>
        </p:spPr>
        <p:txBody>
          <a:bodyPr wrap="square" rtlCol="0">
            <a:spAutoFit/>
          </a:bodyPr>
          <a:lstStyle/>
          <a:p>
            <a:r>
              <a:rPr lang="en-US" sz="4500" b="1" dirty="0">
                <a:latin typeface="SansSerif" panose="00000400000000000000" pitchFamily="2" charset="2"/>
              </a:rPr>
              <a:t>Steps:</a:t>
            </a:r>
          </a:p>
          <a:p>
            <a:endParaRPr lang="en-US" sz="4500" b="1" dirty="0">
              <a:latin typeface="SansSerif" panose="00000400000000000000" pitchFamily="2" charset="2"/>
            </a:endParaRPr>
          </a:p>
          <a:p>
            <a:r>
              <a:rPr lang="en-US" sz="3000" dirty="0">
                <a:latin typeface="SansSerif" panose="00000400000000000000" pitchFamily="2" charset="2"/>
              </a:rPr>
              <a:t> 1- Pick a patch where quality objectives not satisfied </a:t>
            </a:r>
          </a:p>
          <a:p>
            <a:r>
              <a:rPr lang="en-US" sz="3000" dirty="0">
                <a:latin typeface="SansSerif" panose="00000400000000000000" pitchFamily="2" charset="2"/>
              </a:rPr>
              <a:t> 2- Delete all elements on this patch (</a:t>
            </a:r>
            <a:r>
              <a:rPr lang="en-US" sz="3000" i="1" dirty="0">
                <a:latin typeface="SansSerif" panose="00000400000000000000" pitchFamily="2" charset="2"/>
              </a:rPr>
              <a:t>void</a:t>
            </a:r>
            <a:r>
              <a:rPr lang="en-US" sz="3000" dirty="0">
                <a:latin typeface="SansSerif" panose="00000400000000000000" pitchFamily="2" charset="2"/>
              </a:rPr>
              <a:t>)</a:t>
            </a:r>
          </a:p>
          <a:p>
            <a:r>
              <a:rPr lang="en-US" sz="3000" dirty="0">
                <a:latin typeface="SansSerif" panose="00000400000000000000" pitchFamily="2" charset="2"/>
              </a:rPr>
              <a:t> 3- Map quality objective into geometric constraints (feasible region)</a:t>
            </a:r>
          </a:p>
          <a:p>
            <a:r>
              <a:rPr lang="en-US" sz="3000" dirty="0">
                <a:latin typeface="SansSerif" panose="00000400000000000000" pitchFamily="2" charset="2"/>
              </a:rPr>
              <a:t> 4- Sample from the feasible region and triangulate</a:t>
            </a:r>
          </a:p>
          <a:p>
            <a:r>
              <a:rPr lang="en-US" sz="3000" dirty="0">
                <a:latin typeface="SansSerif" panose="00000400000000000000" pitchFamily="2" charset="2"/>
              </a:rPr>
              <a:t> 5- Iterate over all mesh patches until no further improvement is </a:t>
            </a:r>
          </a:p>
          <a:p>
            <a:r>
              <a:rPr lang="en-US" sz="3000" dirty="0">
                <a:latin typeface="SansSerif" panose="00000400000000000000" pitchFamily="2" charset="2"/>
              </a:rPr>
              <a:t>	 possible</a:t>
            </a:r>
          </a:p>
          <a:p>
            <a:r>
              <a:rPr lang="en-US" sz="3000" dirty="0">
                <a:latin typeface="SansSerif" panose="00000400000000000000" pitchFamily="2" charset="2"/>
              </a:rPr>
              <a:t> </a:t>
            </a:r>
          </a:p>
          <a:p>
            <a:endParaRPr lang="en-US" sz="3000" dirty="0">
              <a:latin typeface="SansSerif" panose="00000400000000000000" pitchFamily="2" charset="2"/>
            </a:endParaRPr>
          </a:p>
          <a:p>
            <a:r>
              <a:rPr lang="en-US" sz="3000" b="1" i="1" dirty="0">
                <a:latin typeface="SansSerif" panose="00000400000000000000" pitchFamily="2" charset="2"/>
              </a:rPr>
              <a:t>  </a:t>
            </a:r>
            <a:r>
              <a:rPr lang="en-US" sz="3000" dirty="0">
                <a:latin typeface="SansSerif" panose="00000400000000000000" pitchFamily="2" charset="2"/>
              </a:rPr>
              <a:t> </a:t>
            </a:r>
          </a:p>
        </p:txBody>
      </p:sp>
    </p:spTree>
    <p:extLst>
      <p:ext uri="{BB962C8B-B14F-4D97-AF65-F5344CB8AC3E}">
        <p14:creationId xmlns:p14="http://schemas.microsoft.com/office/powerpoint/2010/main" val="124969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 name="Rectangle 112"/>
          <p:cNvSpPr/>
          <p:nvPr/>
        </p:nvSpPr>
        <p:spPr>
          <a:xfrm>
            <a:off x="6008957" y="5601917"/>
            <a:ext cx="2929304" cy="115524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1" name="Rectangle 110"/>
          <p:cNvSpPr/>
          <p:nvPr/>
        </p:nvSpPr>
        <p:spPr>
          <a:xfrm>
            <a:off x="2664748" y="5593875"/>
            <a:ext cx="3116268"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9" name="Rectangle 108"/>
          <p:cNvSpPr/>
          <p:nvPr/>
        </p:nvSpPr>
        <p:spPr>
          <a:xfrm>
            <a:off x="63717" y="5583676"/>
            <a:ext cx="2381591"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3" name="TextBox 92"/>
          <p:cNvSpPr txBox="1"/>
          <p:nvPr/>
        </p:nvSpPr>
        <p:spPr>
          <a:xfrm>
            <a:off x="-26458" y="5555685"/>
            <a:ext cx="2540682" cy="830997"/>
          </a:xfrm>
          <a:prstGeom prst="rect">
            <a:avLst/>
          </a:prstGeom>
          <a:noFill/>
        </p:spPr>
        <p:txBody>
          <a:bodyPr wrap="square" rtlCol="0">
            <a:spAutoFit/>
          </a:bodyPr>
          <a:lstStyle/>
          <a:p>
            <a:pPr algn="ctr"/>
            <a:r>
              <a:rPr lang="en-US" sz="2400" i="1" dirty="0">
                <a:latin typeface="SansSerif" panose="00000400000000000000" pitchFamily="2" charset="2"/>
              </a:rPr>
              <a:t>patch associated with bad element  </a:t>
            </a:r>
          </a:p>
        </p:txBody>
      </p:sp>
      <p:pic>
        <p:nvPicPr>
          <p:cNvPr id="4" name="Picture 3" descr="A picture containing dome, accessory&#10;&#10;Description generated with very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 y="2721112"/>
            <a:ext cx="2800998" cy="2780274"/>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28675" y="1181100"/>
            <a:ext cx="10134600" cy="1508105"/>
          </a:xfrm>
          <a:prstGeom prst="rect">
            <a:avLst/>
          </a:prstGeom>
          <a:noFill/>
        </p:spPr>
        <p:txBody>
          <a:bodyPr wrap="square" rtlCol="0">
            <a:spAutoFit/>
          </a:bodyPr>
          <a:lstStyle/>
          <a:p>
            <a:r>
              <a:rPr lang="en-US" sz="3200" b="1" dirty="0">
                <a:latin typeface="SansSerif" panose="00000400000000000000" pitchFamily="2" charset="2"/>
              </a:rPr>
              <a:t>Quality Objectives </a:t>
            </a:r>
            <a:r>
              <a:rPr lang="en-US" sz="3200" b="1" dirty="0">
                <a:latin typeface="SansSerif" panose="00000400000000000000" pitchFamily="2" charset="2"/>
                <a:sym typeface="Wingdings" panose="05000000000000000000" pitchFamily="2" charset="2"/>
              </a:rPr>
              <a:t> Geometric Primitives</a:t>
            </a:r>
            <a:r>
              <a:rPr lang="en-US" sz="3200" b="1" dirty="0">
                <a:latin typeface="SansSerif" panose="00000400000000000000" pitchFamily="2" charset="2"/>
              </a:rPr>
              <a:t>:</a:t>
            </a:r>
          </a:p>
          <a:p>
            <a:pPr lvl="0"/>
            <a:r>
              <a:rPr lang="en-US" sz="3200" i="1" dirty="0">
                <a:solidFill>
                  <a:prstClr val="white"/>
                </a:solidFill>
                <a:latin typeface="SansSerif" panose="00000400000000000000" pitchFamily="2" charset="2"/>
              </a:rPr>
              <a:t>	a) Exclusion region:</a:t>
            </a:r>
          </a:p>
          <a:p>
            <a:endParaRPr lang="en-US" sz="2800" dirty="0">
              <a:latin typeface="SansSerif" panose="00000400000000000000" pitchFamily="2" charset="2"/>
            </a:endParaRPr>
          </a:p>
        </p:txBody>
      </p:sp>
      <p:pic>
        <p:nvPicPr>
          <p:cNvPr id="41" name="Picture 40" descr="A close up of a logo&#10;&#10;Description generated with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885258" y="2710752"/>
            <a:ext cx="2875262" cy="2875262"/>
          </a:xfrm>
          <a:prstGeom prst="rect">
            <a:avLst/>
          </a:prstGeom>
        </p:spPr>
      </p:pic>
      <p:pic>
        <p:nvPicPr>
          <p:cNvPr id="43" name="Picture 42" descr="A close up of a logo&#10;&#10;Description generated with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5881979" y="2708966"/>
            <a:ext cx="2875261" cy="2878833"/>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9106275" y="2716135"/>
            <a:ext cx="2875262" cy="2864494"/>
          </a:xfrm>
          <a:prstGeom prst="rect">
            <a:avLst/>
          </a:prstGeom>
        </p:spPr>
      </p:pic>
      <p:sp>
        <p:nvSpPr>
          <p:cNvPr id="46" name="Oval 45"/>
          <p:cNvSpPr/>
          <p:nvPr/>
        </p:nvSpPr>
        <p:spPr>
          <a:xfrm rot="16200000">
            <a:off x="591732" y="4735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1836332" y="4761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6200000">
            <a:off x="490132"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16200000">
            <a:off x="667932" y="3389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16200000">
            <a:off x="1194982" y="31421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rot="16200000">
            <a:off x="1944282" y="33326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rot="16200000">
            <a:off x="2306232" y="40501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rot="16200000">
            <a:off x="3489602"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rot="16200000">
            <a:off x="4753252" y="47804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rot="16200000">
            <a:off x="3368952" y="4126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rot="16200000">
            <a:off x="3540402" y="3370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rot="16200000">
            <a:off x="4111902" y="3135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rot="16200000">
            <a:off x="4867552" y="33135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rot="16200000">
            <a:off x="5280302" y="40692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rot="16200000">
            <a:off x="6491757" y="4742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rot="16200000">
            <a:off x="7755407" y="4755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rot="16200000">
            <a:off x="6371107" y="4100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rot="16200000">
            <a:off x="6542557" y="3345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rot="16200000">
            <a:off x="7114057" y="3110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rot="16200000">
            <a:off x="7869707" y="32881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rot="16200000">
            <a:off x="8282457" y="40438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rot="16200000">
            <a:off x="9713007" y="4755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rot="16200000">
            <a:off x="10976657"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rot="16200000">
            <a:off x="9592357"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rot="16200000">
            <a:off x="9763807" y="3358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rot="16200000">
            <a:off x="10335307" y="31230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p:nvSpPr>
        <p:spPr>
          <a:xfrm rot="16200000">
            <a:off x="11090957" y="33008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rot="16200000">
            <a:off x="11503707" y="40565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p:nvSpPr>
        <p:spPr>
          <a:xfrm>
            <a:off x="1219528" y="4222441"/>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5" name="Oval 74"/>
          <p:cNvSpPr/>
          <p:nvPr/>
        </p:nvSpPr>
        <p:spPr>
          <a:xfrm>
            <a:off x="7136697" y="4782828"/>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8" name="Oval 77"/>
          <p:cNvSpPr/>
          <p:nvPr/>
        </p:nvSpPr>
        <p:spPr>
          <a:xfrm>
            <a:off x="10345436" y="4788622"/>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9" name="Oval 78"/>
          <p:cNvSpPr/>
          <p:nvPr/>
        </p:nvSpPr>
        <p:spPr>
          <a:xfrm>
            <a:off x="11261045" y="4449453"/>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0" name="Oval 79"/>
          <p:cNvSpPr/>
          <p:nvPr/>
        </p:nvSpPr>
        <p:spPr>
          <a:xfrm>
            <a:off x="11310447" y="3720711"/>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1" name="Oval 80"/>
          <p:cNvSpPr/>
          <p:nvPr/>
        </p:nvSpPr>
        <p:spPr>
          <a:xfrm>
            <a:off x="10739823" y="3244541"/>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2" name="Oval 81"/>
          <p:cNvSpPr/>
          <p:nvPr/>
        </p:nvSpPr>
        <p:spPr>
          <a:xfrm>
            <a:off x="10044256" y="3265654"/>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3" name="Oval 82"/>
          <p:cNvSpPr/>
          <p:nvPr/>
        </p:nvSpPr>
        <p:spPr>
          <a:xfrm>
            <a:off x="9669161" y="3761748"/>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4" name="Oval 83"/>
          <p:cNvSpPr/>
          <p:nvPr/>
        </p:nvSpPr>
        <p:spPr>
          <a:xfrm>
            <a:off x="9645349" y="4466791"/>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9" name="TextBox 88"/>
          <p:cNvSpPr txBox="1"/>
          <p:nvPr/>
        </p:nvSpPr>
        <p:spPr>
          <a:xfrm>
            <a:off x="3085774" y="3764812"/>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cxnSp>
        <p:nvCxnSpPr>
          <p:cNvPr id="92" name="Connector: Curved 91"/>
          <p:cNvCxnSpPr>
            <a:cxnSpLocks/>
          </p:cNvCxnSpPr>
          <p:nvPr/>
        </p:nvCxnSpPr>
        <p:spPr>
          <a:xfrm rot="5400000" flipH="1" flipV="1">
            <a:off x="567530" y="4646878"/>
            <a:ext cx="1006827" cy="810787"/>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590130" y="5575202"/>
            <a:ext cx="3228988" cy="830997"/>
          </a:xfrm>
          <a:prstGeom prst="rect">
            <a:avLst/>
          </a:prstGeom>
          <a:noFill/>
        </p:spPr>
        <p:txBody>
          <a:bodyPr wrap="square" rtlCol="0">
            <a:spAutoFit/>
          </a:bodyPr>
          <a:lstStyle/>
          <a:p>
            <a:pPr algn="ctr"/>
            <a:r>
              <a:rPr lang="en-US" sz="2400" i="1" dirty="0">
                <a:latin typeface="SansSerif" panose="00000400000000000000" pitchFamily="2" charset="2"/>
              </a:rPr>
              <a:t>removing patch elements creates void</a:t>
            </a:r>
          </a:p>
        </p:txBody>
      </p:sp>
      <p:sp>
        <p:nvSpPr>
          <p:cNvPr id="108" name="TextBox 107"/>
          <p:cNvSpPr txBox="1"/>
          <p:nvPr/>
        </p:nvSpPr>
        <p:spPr>
          <a:xfrm>
            <a:off x="5900689" y="5555685"/>
            <a:ext cx="3122024" cy="1200329"/>
          </a:xfrm>
          <a:prstGeom prst="rect">
            <a:avLst/>
          </a:prstGeom>
          <a:noFill/>
        </p:spPr>
        <p:txBody>
          <a:bodyPr wrap="square" rtlCol="0">
            <a:spAutoFit/>
          </a:bodyPr>
          <a:lstStyle/>
          <a:p>
            <a:pPr algn="ctr"/>
            <a:r>
              <a:rPr lang="en-US" sz="2400" i="1" dirty="0">
                <a:latin typeface="SansSerif" panose="00000400000000000000" pitchFamily="2" charset="2"/>
              </a:rPr>
              <a:t>map quality objective (non-obtuseness) for a single segment</a:t>
            </a:r>
          </a:p>
        </p:txBody>
      </p:sp>
      <p:sp>
        <p:nvSpPr>
          <p:cNvPr id="114" name="Rectangle 113"/>
          <p:cNvSpPr/>
          <p:nvPr/>
        </p:nvSpPr>
        <p:spPr>
          <a:xfrm>
            <a:off x="9286168" y="5628630"/>
            <a:ext cx="2864920" cy="77756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5" name="TextBox 114"/>
          <p:cNvSpPr txBox="1"/>
          <p:nvPr/>
        </p:nvSpPr>
        <p:spPr>
          <a:xfrm>
            <a:off x="9186204" y="5601917"/>
            <a:ext cx="3045599" cy="830997"/>
          </a:xfrm>
          <a:prstGeom prst="rect">
            <a:avLst/>
          </a:prstGeom>
          <a:noFill/>
        </p:spPr>
        <p:txBody>
          <a:bodyPr wrap="square" rtlCol="0">
            <a:spAutoFit/>
          </a:bodyPr>
          <a:lstStyle/>
          <a:p>
            <a:pPr algn="ctr"/>
            <a:r>
              <a:rPr lang="en-US" sz="2400" i="1" dirty="0">
                <a:latin typeface="SansSerif" panose="00000400000000000000" pitchFamily="2" charset="2"/>
              </a:rPr>
              <a:t>map quality objective from all segments </a:t>
            </a:r>
          </a:p>
        </p:txBody>
      </p:sp>
      <p:sp>
        <p:nvSpPr>
          <p:cNvPr id="139" name="TextBox 138"/>
          <p:cNvSpPr txBox="1"/>
          <p:nvPr/>
        </p:nvSpPr>
        <p:spPr>
          <a:xfrm>
            <a:off x="8548524" y="2310296"/>
            <a:ext cx="3743652" cy="523220"/>
          </a:xfrm>
          <a:prstGeom prst="rect">
            <a:avLst/>
          </a:prstGeom>
          <a:noFill/>
        </p:spPr>
        <p:txBody>
          <a:bodyPr wrap="square" rtlCol="0">
            <a:spAutoFit/>
          </a:bodyPr>
          <a:lstStyle/>
          <a:p>
            <a:pPr algn="ctr"/>
            <a:r>
              <a:rPr lang="en-US" sz="2800" i="1" dirty="0">
                <a:solidFill>
                  <a:srgbClr val="FF0000"/>
                </a:solidFill>
                <a:latin typeface="SansSerif" panose="00000400000000000000" pitchFamily="2" charset="2"/>
              </a:rPr>
              <a:t>red</a:t>
            </a:r>
            <a:r>
              <a:rPr lang="en-US" sz="2800" i="1" dirty="0">
                <a:solidFill>
                  <a:schemeClr val="accent2">
                    <a:lumMod val="40000"/>
                    <a:lumOff val="60000"/>
                  </a:schemeClr>
                </a:solidFill>
                <a:latin typeface="SansSerif" panose="00000400000000000000" pitchFamily="2" charset="2"/>
              </a:rPr>
              <a:t>= exclusion region</a:t>
            </a:r>
          </a:p>
        </p:txBody>
      </p:sp>
    </p:spTree>
    <p:extLst>
      <p:ext uri="{BB962C8B-B14F-4D97-AF65-F5344CB8AC3E}">
        <p14:creationId xmlns:p14="http://schemas.microsoft.com/office/powerpoint/2010/main" val="3524549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icture containing accessory&#10;&#10;Description generated with very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871391" y="2675565"/>
            <a:ext cx="2961525" cy="2894855"/>
          </a:xfrm>
          <a:prstGeom prst="rect">
            <a:avLst/>
          </a:prstGeom>
        </p:spPr>
      </p:pic>
      <p:cxnSp>
        <p:nvCxnSpPr>
          <p:cNvPr id="85" name="Straight Connector 84"/>
          <p:cNvCxnSpPr>
            <a:cxnSpLocks/>
          </p:cNvCxnSpPr>
          <p:nvPr/>
        </p:nvCxnSpPr>
        <p:spPr>
          <a:xfrm flipH="1">
            <a:off x="7498119" y="4846355"/>
            <a:ext cx="3260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a:endCxn id="61" idx="3"/>
          </p:cNvCxnSpPr>
          <p:nvPr/>
        </p:nvCxnSpPr>
        <p:spPr>
          <a:xfrm>
            <a:off x="7547155" y="4653795"/>
            <a:ext cx="349663" cy="2219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p:cNvCxnSpPr>
          <p:nvPr/>
        </p:nvCxnSpPr>
        <p:spPr>
          <a:xfrm flipH="1">
            <a:off x="6559897" y="4833938"/>
            <a:ext cx="3260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stCxn id="10" idx="0"/>
            <a:endCxn id="60" idx="1"/>
          </p:cNvCxnSpPr>
          <p:nvPr/>
        </p:nvCxnSpPr>
        <p:spPr>
          <a:xfrm flipH="1">
            <a:off x="6507510" y="4688681"/>
            <a:ext cx="295097" cy="15767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accessory&#10;&#10;Description generated with very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122141" y="2664115"/>
            <a:ext cx="2883940" cy="2880414"/>
          </a:xfrm>
          <a:prstGeom prst="rect">
            <a:avLst/>
          </a:prstGeom>
        </p:spPr>
      </p:pic>
      <p:sp>
        <p:nvSpPr>
          <p:cNvPr id="113" name="Rectangle 112"/>
          <p:cNvSpPr/>
          <p:nvPr/>
        </p:nvSpPr>
        <p:spPr>
          <a:xfrm>
            <a:off x="6008957" y="5601917"/>
            <a:ext cx="2929304" cy="115524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1" name="Rectangle 110"/>
          <p:cNvSpPr/>
          <p:nvPr/>
        </p:nvSpPr>
        <p:spPr>
          <a:xfrm>
            <a:off x="2664748" y="5593875"/>
            <a:ext cx="3116268"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9" name="Rectangle 108"/>
          <p:cNvSpPr/>
          <p:nvPr/>
        </p:nvSpPr>
        <p:spPr>
          <a:xfrm>
            <a:off x="63717" y="5583676"/>
            <a:ext cx="2381591"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3" name="TextBox 92"/>
          <p:cNvSpPr txBox="1"/>
          <p:nvPr/>
        </p:nvSpPr>
        <p:spPr>
          <a:xfrm>
            <a:off x="-26458" y="5555685"/>
            <a:ext cx="2540682" cy="830997"/>
          </a:xfrm>
          <a:prstGeom prst="rect">
            <a:avLst/>
          </a:prstGeom>
          <a:noFill/>
        </p:spPr>
        <p:txBody>
          <a:bodyPr wrap="square" rtlCol="0">
            <a:spAutoFit/>
          </a:bodyPr>
          <a:lstStyle/>
          <a:p>
            <a:pPr algn="ctr"/>
            <a:r>
              <a:rPr lang="en-US" sz="2400" i="1" dirty="0">
                <a:latin typeface="SansSerif" panose="00000400000000000000" pitchFamily="2" charset="2"/>
              </a:rPr>
              <a:t>patch associated with bad element  </a:t>
            </a:r>
          </a:p>
        </p:txBody>
      </p:sp>
      <p:pic>
        <p:nvPicPr>
          <p:cNvPr id="4" name="Picture 3" descr="A picture containing dome, accessory&#10;&#10;Description generated with very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 y="2721112"/>
            <a:ext cx="2800998" cy="2780274"/>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28675" y="1181100"/>
            <a:ext cx="10134600" cy="1508105"/>
          </a:xfrm>
          <a:prstGeom prst="rect">
            <a:avLst/>
          </a:prstGeom>
          <a:noFill/>
        </p:spPr>
        <p:txBody>
          <a:bodyPr wrap="square" rtlCol="0">
            <a:spAutoFit/>
          </a:bodyPr>
          <a:lstStyle/>
          <a:p>
            <a:r>
              <a:rPr lang="en-US" sz="3200" b="1" dirty="0">
                <a:latin typeface="SansSerif" panose="00000400000000000000" pitchFamily="2" charset="2"/>
              </a:rPr>
              <a:t>Quality Objectives </a:t>
            </a:r>
            <a:r>
              <a:rPr lang="en-US" sz="3200" b="1" dirty="0">
                <a:latin typeface="SansSerif" panose="00000400000000000000" pitchFamily="2" charset="2"/>
                <a:sym typeface="Wingdings" panose="05000000000000000000" pitchFamily="2" charset="2"/>
              </a:rPr>
              <a:t> Geometric Primitives</a:t>
            </a:r>
            <a:r>
              <a:rPr lang="en-US" sz="3200" b="1" dirty="0">
                <a:latin typeface="SansSerif" panose="00000400000000000000" pitchFamily="2" charset="2"/>
              </a:rPr>
              <a:t>:</a:t>
            </a:r>
          </a:p>
          <a:p>
            <a:pPr lvl="0"/>
            <a:r>
              <a:rPr lang="en-US" sz="3200" i="1" dirty="0">
                <a:solidFill>
                  <a:prstClr val="white"/>
                </a:solidFill>
                <a:latin typeface="SansSerif" panose="00000400000000000000" pitchFamily="2" charset="2"/>
              </a:rPr>
              <a:t>	a) Inclusion region:</a:t>
            </a:r>
          </a:p>
          <a:p>
            <a:endParaRPr lang="en-US" sz="2800" dirty="0">
              <a:latin typeface="SansSerif" panose="00000400000000000000" pitchFamily="2" charset="2"/>
            </a:endParaRPr>
          </a:p>
        </p:txBody>
      </p:sp>
      <p:pic>
        <p:nvPicPr>
          <p:cNvPr id="41" name="Picture 40" descr="A close up of a logo&#10;&#10;Description generated with high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2885258" y="2710752"/>
            <a:ext cx="2875262" cy="2875262"/>
          </a:xfrm>
          <a:prstGeom prst="rect">
            <a:avLst/>
          </a:prstGeom>
        </p:spPr>
      </p:pic>
      <p:sp>
        <p:nvSpPr>
          <p:cNvPr id="46" name="Oval 45"/>
          <p:cNvSpPr/>
          <p:nvPr/>
        </p:nvSpPr>
        <p:spPr>
          <a:xfrm rot="16200000">
            <a:off x="591732" y="4735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1836332" y="4761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6200000">
            <a:off x="490132"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16200000">
            <a:off x="667932" y="3389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16200000">
            <a:off x="1194982" y="31421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rot="16200000">
            <a:off x="1944282" y="33326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rot="16200000">
            <a:off x="2306232" y="40501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rot="16200000">
            <a:off x="3489602"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rot="16200000">
            <a:off x="4753252" y="47804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rot="16200000">
            <a:off x="3368952" y="4126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rot="16200000">
            <a:off x="3540402" y="3370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rot="16200000">
            <a:off x="4111902" y="3135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rot="16200000">
            <a:off x="4867552" y="33135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rot="16200000">
            <a:off x="5280302" y="40692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rot="16200000">
            <a:off x="6491757" y="4742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rot="16200000">
            <a:off x="7793508" y="4771715"/>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rot="16200000">
            <a:off x="6371107" y="4100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rot="16200000">
            <a:off x="6542557" y="3345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rot="16200000">
            <a:off x="7114057" y="3110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rot="16200000">
            <a:off x="7911862" y="3285815"/>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rot="16200000">
            <a:off x="8313414" y="40565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rot="16200000">
            <a:off x="9713007" y="4755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rot="16200000">
            <a:off x="10976657"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rot="16200000">
            <a:off x="9592357"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rot="16200000">
            <a:off x="9763807" y="3358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rot="16200000">
            <a:off x="10360819" y="3111674"/>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p:nvSpPr>
        <p:spPr>
          <a:xfrm rot="16200000">
            <a:off x="11100483" y="328709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rot="16200000">
            <a:off x="11503707" y="40565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p:nvSpPr>
        <p:spPr>
          <a:xfrm>
            <a:off x="1219528" y="4222441"/>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5" name="Oval 74"/>
          <p:cNvSpPr/>
          <p:nvPr/>
        </p:nvSpPr>
        <p:spPr>
          <a:xfrm>
            <a:off x="7136697" y="4782828"/>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9" name="TextBox 88"/>
          <p:cNvSpPr txBox="1"/>
          <p:nvPr/>
        </p:nvSpPr>
        <p:spPr>
          <a:xfrm>
            <a:off x="3085774" y="3764812"/>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cxnSp>
        <p:nvCxnSpPr>
          <p:cNvPr id="92" name="Connector: Curved 91"/>
          <p:cNvCxnSpPr>
            <a:cxnSpLocks/>
          </p:cNvCxnSpPr>
          <p:nvPr/>
        </p:nvCxnSpPr>
        <p:spPr>
          <a:xfrm rot="5400000" flipH="1" flipV="1">
            <a:off x="567530" y="4646878"/>
            <a:ext cx="1006827" cy="810787"/>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590130" y="5575202"/>
            <a:ext cx="3228988" cy="830997"/>
          </a:xfrm>
          <a:prstGeom prst="rect">
            <a:avLst/>
          </a:prstGeom>
          <a:noFill/>
        </p:spPr>
        <p:txBody>
          <a:bodyPr wrap="square" rtlCol="0">
            <a:spAutoFit/>
          </a:bodyPr>
          <a:lstStyle/>
          <a:p>
            <a:pPr algn="ctr"/>
            <a:r>
              <a:rPr lang="en-US" sz="2400" i="1" dirty="0">
                <a:latin typeface="SansSerif" panose="00000400000000000000" pitchFamily="2" charset="2"/>
              </a:rPr>
              <a:t>removing patch elements creates void</a:t>
            </a:r>
          </a:p>
        </p:txBody>
      </p:sp>
      <p:sp>
        <p:nvSpPr>
          <p:cNvPr id="108" name="TextBox 107"/>
          <p:cNvSpPr txBox="1"/>
          <p:nvPr/>
        </p:nvSpPr>
        <p:spPr>
          <a:xfrm>
            <a:off x="5900689" y="5555685"/>
            <a:ext cx="3122024" cy="1200329"/>
          </a:xfrm>
          <a:prstGeom prst="rect">
            <a:avLst/>
          </a:prstGeom>
          <a:noFill/>
        </p:spPr>
        <p:txBody>
          <a:bodyPr wrap="square" rtlCol="0">
            <a:spAutoFit/>
          </a:bodyPr>
          <a:lstStyle/>
          <a:p>
            <a:pPr algn="ctr"/>
            <a:r>
              <a:rPr lang="en-US" sz="2400" i="1" dirty="0">
                <a:latin typeface="SansSerif" panose="00000400000000000000" pitchFamily="2" charset="2"/>
              </a:rPr>
              <a:t>map quality objective (min angle) for a single segment</a:t>
            </a:r>
          </a:p>
        </p:txBody>
      </p:sp>
      <p:sp>
        <p:nvSpPr>
          <p:cNvPr id="114" name="Rectangle 113"/>
          <p:cNvSpPr/>
          <p:nvPr/>
        </p:nvSpPr>
        <p:spPr>
          <a:xfrm>
            <a:off x="9286168" y="5628630"/>
            <a:ext cx="2864920" cy="77756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5" name="TextBox 114"/>
          <p:cNvSpPr txBox="1"/>
          <p:nvPr/>
        </p:nvSpPr>
        <p:spPr>
          <a:xfrm>
            <a:off x="9186204" y="5601917"/>
            <a:ext cx="3045599" cy="830997"/>
          </a:xfrm>
          <a:prstGeom prst="rect">
            <a:avLst/>
          </a:prstGeom>
          <a:noFill/>
        </p:spPr>
        <p:txBody>
          <a:bodyPr wrap="square" rtlCol="0">
            <a:spAutoFit/>
          </a:bodyPr>
          <a:lstStyle/>
          <a:p>
            <a:pPr algn="ctr"/>
            <a:r>
              <a:rPr lang="en-US" sz="2400" i="1" dirty="0">
                <a:latin typeface="SansSerif" panose="00000400000000000000" pitchFamily="2" charset="2"/>
              </a:rPr>
              <a:t>map quality objective from all segments </a:t>
            </a:r>
          </a:p>
        </p:txBody>
      </p:sp>
      <p:sp>
        <p:nvSpPr>
          <p:cNvPr id="10" name="Arc 9"/>
          <p:cNvSpPr/>
          <p:nvPr/>
        </p:nvSpPr>
        <p:spPr>
          <a:xfrm>
            <a:off x="6722686" y="4688681"/>
            <a:ext cx="159842" cy="285750"/>
          </a:xfrm>
          <a:prstGeom prst="arc">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extBox 17"/>
          <p:cNvSpPr txBox="1"/>
          <p:nvPr/>
        </p:nvSpPr>
        <p:spPr>
          <a:xfrm>
            <a:off x="5697140" y="2984897"/>
            <a:ext cx="65" cy="276999"/>
          </a:xfrm>
          <a:prstGeom prst="rect">
            <a:avLst/>
          </a:prstGeom>
          <a:noFill/>
        </p:spPr>
        <p:txBody>
          <a:bodyPr wrap="none" lIns="0" tIns="0" rIns="0" bIns="0" rtlCol="0">
            <a:spAutoFit/>
          </a:bodyPr>
          <a:lstStyle/>
          <a:p>
            <a:endParaRPr lang="en-US" dirty="0"/>
          </a:p>
        </p:txBody>
      </p:sp>
      <p:sp>
        <p:nvSpPr>
          <p:cNvPr id="77" name="TextBox 76"/>
          <p:cNvSpPr txBox="1"/>
          <p:nvPr/>
        </p:nvSpPr>
        <p:spPr>
          <a:xfrm>
            <a:off x="6478142" y="4396354"/>
            <a:ext cx="574002" cy="338554"/>
          </a:xfrm>
          <a:prstGeom prst="rect">
            <a:avLst/>
          </a:prstGeom>
          <a:noFill/>
        </p:spPr>
        <p:txBody>
          <a:bodyPr wrap="square" rtlCol="0">
            <a:spAutoFit/>
          </a:bodyPr>
          <a:lstStyle/>
          <a:p>
            <a:r>
              <a:rPr lang="el-GR" sz="1600" dirty="0">
                <a:solidFill>
                  <a:schemeClr val="bg1"/>
                </a:solidFill>
                <a:latin typeface="Calibri" panose="020F0502020204030204" pitchFamily="34" charset="0"/>
              </a:rPr>
              <a:t>θ</a:t>
            </a:r>
            <a:r>
              <a:rPr lang="en-US" sz="1600" baseline="-25000" dirty="0">
                <a:solidFill>
                  <a:schemeClr val="bg1"/>
                </a:solidFill>
                <a:latin typeface="Calibri" panose="020F0502020204030204" pitchFamily="34" charset="0"/>
              </a:rPr>
              <a:t>min</a:t>
            </a:r>
            <a:endParaRPr lang="en-US" sz="1600" dirty="0">
              <a:solidFill>
                <a:schemeClr val="bg1"/>
              </a:solidFill>
            </a:endParaRPr>
          </a:p>
        </p:txBody>
      </p:sp>
      <p:sp>
        <p:nvSpPr>
          <p:cNvPr id="88" name="TextBox 87"/>
          <p:cNvSpPr txBox="1"/>
          <p:nvPr/>
        </p:nvSpPr>
        <p:spPr>
          <a:xfrm>
            <a:off x="7459688" y="4418106"/>
            <a:ext cx="625066" cy="338554"/>
          </a:xfrm>
          <a:prstGeom prst="rect">
            <a:avLst/>
          </a:prstGeom>
          <a:noFill/>
        </p:spPr>
        <p:txBody>
          <a:bodyPr wrap="square" rtlCol="0">
            <a:spAutoFit/>
          </a:bodyPr>
          <a:lstStyle/>
          <a:p>
            <a:r>
              <a:rPr lang="el-GR" sz="1600" dirty="0">
                <a:solidFill>
                  <a:schemeClr val="bg1"/>
                </a:solidFill>
                <a:latin typeface="Calibri" panose="020F0502020204030204" pitchFamily="34" charset="0"/>
              </a:rPr>
              <a:t>θ</a:t>
            </a:r>
            <a:r>
              <a:rPr lang="en-US" sz="1600" baseline="-25000" dirty="0">
                <a:solidFill>
                  <a:schemeClr val="bg1"/>
                </a:solidFill>
                <a:latin typeface="Calibri" panose="020F0502020204030204" pitchFamily="34" charset="0"/>
              </a:rPr>
              <a:t>min</a:t>
            </a:r>
            <a:endParaRPr lang="en-US" sz="1600" dirty="0">
              <a:solidFill>
                <a:schemeClr val="bg1"/>
              </a:solidFill>
            </a:endParaRPr>
          </a:p>
        </p:txBody>
      </p:sp>
      <p:sp>
        <p:nvSpPr>
          <p:cNvPr id="90" name="Arc 89"/>
          <p:cNvSpPr/>
          <p:nvPr/>
        </p:nvSpPr>
        <p:spPr>
          <a:xfrm rot="13309656">
            <a:off x="7523362" y="4573130"/>
            <a:ext cx="168285" cy="305947"/>
          </a:xfrm>
          <a:prstGeom prst="arc">
            <a:avLst>
              <a:gd name="adj1" fmla="val 16200000"/>
              <a:gd name="adj2" fmla="val 347369"/>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1" name="TextBox 90"/>
          <p:cNvSpPr txBox="1"/>
          <p:nvPr/>
        </p:nvSpPr>
        <p:spPr>
          <a:xfrm>
            <a:off x="8367865" y="2255224"/>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hatch= inclusion region</a:t>
            </a:r>
          </a:p>
        </p:txBody>
      </p:sp>
    </p:spTree>
    <p:extLst>
      <p:ext uri="{BB962C8B-B14F-4D97-AF65-F5344CB8AC3E}">
        <p14:creationId xmlns:p14="http://schemas.microsoft.com/office/powerpoint/2010/main" val="3519676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290611" y="2242999"/>
            <a:ext cx="4584235" cy="4612256"/>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28675" y="1181100"/>
            <a:ext cx="10134600" cy="1077218"/>
          </a:xfrm>
          <a:prstGeom prst="rect">
            <a:avLst/>
          </a:prstGeom>
          <a:noFill/>
        </p:spPr>
        <p:txBody>
          <a:bodyPr wrap="square" rtlCol="0">
            <a:spAutoFit/>
          </a:bodyPr>
          <a:lstStyle/>
          <a:p>
            <a:r>
              <a:rPr lang="en-US" sz="3200" b="1" dirty="0">
                <a:latin typeface="SansSerif" panose="00000400000000000000" pitchFamily="2" charset="2"/>
              </a:rPr>
              <a:t>Quality Objectives </a:t>
            </a:r>
            <a:r>
              <a:rPr lang="en-US" sz="3200" b="1" dirty="0">
                <a:latin typeface="SansSerif" panose="00000400000000000000" pitchFamily="2" charset="2"/>
                <a:sym typeface="Wingdings" panose="05000000000000000000" pitchFamily="2" charset="2"/>
              </a:rPr>
              <a:t> Geometric Primitives</a:t>
            </a:r>
            <a:r>
              <a:rPr lang="en-US" sz="3200" b="1" dirty="0">
                <a:latin typeface="SansSerif" panose="00000400000000000000" pitchFamily="2" charset="2"/>
              </a:rPr>
              <a:t>:</a:t>
            </a:r>
          </a:p>
          <a:p>
            <a:pPr lvl="0"/>
            <a:r>
              <a:rPr lang="en-US" sz="3200" i="1" dirty="0">
                <a:solidFill>
                  <a:prstClr val="white"/>
                </a:solidFill>
                <a:latin typeface="SansSerif" panose="00000400000000000000" pitchFamily="2" charset="2"/>
              </a:rPr>
              <a:t>	 Exclusion &amp; Inclusion regions:</a:t>
            </a:r>
            <a:endParaRPr lang="en-US" sz="2800" dirty="0">
              <a:latin typeface="SansSerif" panose="00000400000000000000" pitchFamily="2" charset="2"/>
            </a:endParaRPr>
          </a:p>
        </p:txBody>
      </p:sp>
      <p:sp>
        <p:nvSpPr>
          <p:cNvPr id="67" name="Oval 66"/>
          <p:cNvSpPr/>
          <p:nvPr/>
        </p:nvSpPr>
        <p:spPr>
          <a:xfrm rot="16200000">
            <a:off x="4291464" y="5563178"/>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rot="16200000">
            <a:off x="6327061" y="5583821"/>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rot="16200000">
            <a:off x="4081096" y="4527827"/>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rot="16200000">
            <a:off x="4358182" y="3321440"/>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rot="16200000">
            <a:off x="5311925" y="2945103"/>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p:nvSpPr>
        <p:spPr>
          <a:xfrm rot="16200000">
            <a:off x="6500935" y="3246122"/>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rot="16200000">
            <a:off x="7155448" y="4445475"/>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p:cNvSpPr txBox="1"/>
          <p:nvPr/>
        </p:nvSpPr>
        <p:spPr>
          <a:xfrm>
            <a:off x="7888857" y="3449098"/>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hatch= inclusion region</a:t>
            </a:r>
          </a:p>
        </p:txBody>
      </p:sp>
      <p:sp>
        <p:nvSpPr>
          <p:cNvPr id="79" name="TextBox 78"/>
          <p:cNvSpPr txBox="1"/>
          <p:nvPr/>
        </p:nvSpPr>
        <p:spPr>
          <a:xfrm>
            <a:off x="8018274" y="3928033"/>
            <a:ext cx="3743652" cy="523220"/>
          </a:xfrm>
          <a:prstGeom prst="rect">
            <a:avLst/>
          </a:prstGeom>
          <a:noFill/>
        </p:spPr>
        <p:txBody>
          <a:bodyPr wrap="square" rtlCol="0">
            <a:spAutoFit/>
          </a:bodyPr>
          <a:lstStyle/>
          <a:p>
            <a:pPr algn="ctr"/>
            <a:r>
              <a:rPr lang="en-US" sz="2800" i="1" dirty="0">
                <a:solidFill>
                  <a:srgbClr val="FF0000"/>
                </a:solidFill>
                <a:latin typeface="SansSerif" panose="00000400000000000000" pitchFamily="2" charset="2"/>
              </a:rPr>
              <a:t>red </a:t>
            </a:r>
            <a:r>
              <a:rPr lang="en-US" sz="2800" i="1" dirty="0">
                <a:solidFill>
                  <a:schemeClr val="accent2">
                    <a:lumMod val="60000"/>
                    <a:lumOff val="40000"/>
                  </a:schemeClr>
                </a:solidFill>
                <a:latin typeface="SansSerif" panose="00000400000000000000" pitchFamily="2" charset="2"/>
              </a:rPr>
              <a:t>= exclusion region</a:t>
            </a:r>
          </a:p>
        </p:txBody>
      </p:sp>
    </p:spTree>
    <p:extLst>
      <p:ext uri="{BB962C8B-B14F-4D97-AF65-F5344CB8AC3E}">
        <p14:creationId xmlns:p14="http://schemas.microsoft.com/office/powerpoint/2010/main" val="3678371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723899" y="1181100"/>
            <a:ext cx="11610975" cy="5632311"/>
          </a:xfrm>
          <a:prstGeom prst="rect">
            <a:avLst/>
          </a:prstGeom>
          <a:noFill/>
        </p:spPr>
        <p:txBody>
          <a:bodyPr wrap="square" rtlCol="0">
            <a:spAutoFit/>
          </a:bodyPr>
          <a:lstStyle/>
          <a:p>
            <a:r>
              <a:rPr lang="en-US" sz="4500" b="1" dirty="0">
                <a:latin typeface="SansSerif" panose="00000400000000000000" pitchFamily="2" charset="2"/>
              </a:rPr>
              <a:t>Steps:</a:t>
            </a:r>
          </a:p>
          <a:p>
            <a:endParaRPr lang="en-US" sz="4500" b="1" dirty="0">
              <a:latin typeface="SansSerif" panose="00000400000000000000" pitchFamily="2" charset="2"/>
            </a:endParaRPr>
          </a:p>
          <a:p>
            <a:r>
              <a:rPr lang="en-US" sz="3000" dirty="0">
                <a:latin typeface="SansSerif" panose="00000400000000000000" pitchFamily="2" charset="2"/>
              </a:rPr>
              <a:t> 1- Pick a patch where quality objectives not satisfied </a:t>
            </a:r>
          </a:p>
          <a:p>
            <a:r>
              <a:rPr lang="en-US" sz="3000" dirty="0">
                <a:latin typeface="SansSerif" panose="00000400000000000000" pitchFamily="2" charset="2"/>
              </a:rPr>
              <a:t> 2- Delete all elements on this patch (</a:t>
            </a:r>
            <a:r>
              <a:rPr lang="en-US" sz="3000" i="1" dirty="0">
                <a:latin typeface="SansSerif" panose="00000400000000000000" pitchFamily="2" charset="2"/>
              </a:rPr>
              <a:t>void</a:t>
            </a:r>
            <a:r>
              <a:rPr lang="en-US" sz="3000" dirty="0">
                <a:latin typeface="SansSerif" panose="00000400000000000000" pitchFamily="2" charset="2"/>
              </a:rPr>
              <a:t>)</a:t>
            </a:r>
          </a:p>
          <a:p>
            <a:r>
              <a:rPr lang="en-US" sz="3000" dirty="0">
                <a:latin typeface="SansSerif" panose="00000400000000000000" pitchFamily="2" charset="2"/>
              </a:rPr>
              <a:t> 3- Map quality objective into geometric constraints (feasible region)</a:t>
            </a:r>
          </a:p>
          <a:p>
            <a:r>
              <a:rPr lang="en-US" sz="3000" dirty="0">
                <a:latin typeface="SansSerif" panose="00000400000000000000" pitchFamily="2" charset="2"/>
              </a:rPr>
              <a:t> </a:t>
            </a:r>
            <a:r>
              <a:rPr lang="en-US" sz="3000" dirty="0">
                <a:solidFill>
                  <a:srgbClr val="FFFF00"/>
                </a:solidFill>
                <a:latin typeface="SansSerif" panose="00000400000000000000" pitchFamily="2" charset="2"/>
              </a:rPr>
              <a:t>4- Sample from the feasible region and triangulate</a:t>
            </a:r>
          </a:p>
          <a:p>
            <a:r>
              <a:rPr lang="en-US" sz="3000" dirty="0">
                <a:latin typeface="SansSerif" panose="00000400000000000000" pitchFamily="2" charset="2"/>
              </a:rPr>
              <a:t> 5- Iterate over all mesh patches until no further improvement is </a:t>
            </a:r>
          </a:p>
          <a:p>
            <a:r>
              <a:rPr lang="en-US" sz="3000" dirty="0">
                <a:latin typeface="SansSerif" panose="00000400000000000000" pitchFamily="2" charset="2"/>
              </a:rPr>
              <a:t>	 possible</a:t>
            </a:r>
          </a:p>
          <a:p>
            <a:r>
              <a:rPr lang="en-US" sz="3000" dirty="0">
                <a:latin typeface="SansSerif" panose="00000400000000000000" pitchFamily="2" charset="2"/>
              </a:rPr>
              <a:t> </a:t>
            </a:r>
          </a:p>
          <a:p>
            <a:endParaRPr lang="en-US" sz="3000" dirty="0">
              <a:latin typeface="SansSerif" panose="00000400000000000000" pitchFamily="2" charset="2"/>
            </a:endParaRPr>
          </a:p>
          <a:p>
            <a:r>
              <a:rPr lang="en-US" sz="3000" b="1" i="1" dirty="0">
                <a:latin typeface="SansSerif" panose="00000400000000000000" pitchFamily="2" charset="2"/>
              </a:rPr>
              <a:t>  </a:t>
            </a:r>
            <a:r>
              <a:rPr lang="en-US" sz="3000" dirty="0">
                <a:latin typeface="SansSerif" panose="00000400000000000000" pitchFamily="2" charset="2"/>
              </a:rPr>
              <a:t> </a:t>
            </a:r>
          </a:p>
        </p:txBody>
      </p:sp>
    </p:spTree>
    <p:extLst>
      <p:ext uri="{BB962C8B-B14F-4D97-AF65-F5344CB8AC3E}">
        <p14:creationId xmlns:p14="http://schemas.microsoft.com/office/powerpoint/2010/main" val="2636730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balloon, aircraf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561" y="1021377"/>
            <a:ext cx="5706465" cy="5748167"/>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1) Relocation</a:t>
            </a:r>
          </a:p>
        </p:txBody>
      </p:sp>
      <p:sp>
        <p:nvSpPr>
          <p:cNvPr id="14" name="Arrow: Curved Up 13"/>
          <p:cNvSpPr/>
          <p:nvPr/>
        </p:nvSpPr>
        <p:spPr>
          <a:xfrm rot="1396456">
            <a:off x="8543596" y="3813383"/>
            <a:ext cx="946198" cy="534820"/>
          </a:xfrm>
          <a:prstGeom prst="curvedUpArrow">
            <a:avLst>
              <a:gd name="adj1" fmla="val 25000"/>
              <a:gd name="adj2" fmla="val 50000"/>
              <a:gd name="adj3" fmla="val 38786"/>
            </a:avLst>
          </a:prstGeom>
          <a:solidFill>
            <a:schemeClr val="bg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rot="16200000">
            <a:off x="8711851" y="3400690"/>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rot="16200000">
            <a:off x="9324831" y="3663332"/>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5856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548" y="1211876"/>
            <a:ext cx="5563137" cy="5576773"/>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2) Ejection</a:t>
            </a:r>
          </a:p>
        </p:txBody>
      </p:sp>
      <p:sp>
        <p:nvSpPr>
          <p:cNvPr id="14" name="Arrow: Curved Up 13"/>
          <p:cNvSpPr/>
          <p:nvPr/>
        </p:nvSpPr>
        <p:spPr>
          <a:xfrm rot="21077128" flipV="1">
            <a:off x="8377194" y="3130673"/>
            <a:ext cx="1261686" cy="532913"/>
          </a:xfrm>
          <a:prstGeom prst="curvedUpArrow">
            <a:avLst>
              <a:gd name="adj1" fmla="val 25000"/>
              <a:gd name="adj2" fmla="val 50000"/>
              <a:gd name="adj3" fmla="val 27834"/>
            </a:avLst>
          </a:prstGeom>
          <a:solidFill>
            <a:schemeClr val="bg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rot="16200000">
            <a:off x="9745995" y="4398817"/>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rot="16200000">
            <a:off x="9439391" y="3663881"/>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rot="16200000">
            <a:off x="8358865" y="3780897"/>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rrow: Curved Down 3"/>
          <p:cNvSpPr/>
          <p:nvPr/>
        </p:nvSpPr>
        <p:spPr>
          <a:xfrm rot="14726971" flipV="1">
            <a:off x="9617411" y="3695725"/>
            <a:ext cx="991703" cy="528272"/>
          </a:xfrm>
          <a:prstGeom prst="curvedDownArrow">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1355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52292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Agenda</a:t>
            </a:r>
          </a:p>
        </p:txBody>
      </p:sp>
      <p:sp>
        <p:nvSpPr>
          <p:cNvPr id="6" name="TextBox 5"/>
          <p:cNvSpPr txBox="1"/>
          <p:nvPr/>
        </p:nvSpPr>
        <p:spPr>
          <a:xfrm>
            <a:off x="385080" y="2025478"/>
            <a:ext cx="12231461" cy="3046988"/>
          </a:xfrm>
          <a:prstGeom prst="rect">
            <a:avLst/>
          </a:prstGeom>
          <a:noFill/>
        </p:spPr>
        <p:txBody>
          <a:bodyPr wrap="square" rtlCol="0">
            <a:spAutoFit/>
          </a:bodyPr>
          <a:lstStyle/>
          <a:p>
            <a:r>
              <a:rPr lang="en-US" sz="4800" dirty="0">
                <a:latin typeface="SansSerif" panose="00000400000000000000" pitchFamily="2" charset="2"/>
              </a:rPr>
              <a:t>- What is a </a:t>
            </a:r>
            <a:r>
              <a:rPr lang="en-US" sz="4800" i="1" dirty="0">
                <a:solidFill>
                  <a:srgbClr val="FFC000"/>
                </a:solidFill>
                <a:latin typeface="SansSerif" panose="00000400000000000000" pitchFamily="2" charset="2"/>
              </a:rPr>
              <a:t>mesh</a:t>
            </a:r>
            <a:r>
              <a:rPr lang="en-US" sz="4800" i="1" dirty="0">
                <a:latin typeface="SansSerif" panose="00000400000000000000" pitchFamily="2" charset="2"/>
              </a:rPr>
              <a:t> </a:t>
            </a:r>
            <a:r>
              <a:rPr lang="en-US" sz="4800" dirty="0">
                <a:latin typeface="SansSerif" panose="00000400000000000000" pitchFamily="2" charset="2"/>
              </a:rPr>
              <a:t>and </a:t>
            </a:r>
            <a:r>
              <a:rPr lang="en-US" sz="4800" i="1" dirty="0">
                <a:solidFill>
                  <a:srgbClr val="FFC000"/>
                </a:solidFill>
                <a:latin typeface="SansSerif" panose="00000400000000000000" pitchFamily="2" charset="2"/>
              </a:rPr>
              <a:t>remeshing</a:t>
            </a:r>
            <a:r>
              <a:rPr lang="en-US" sz="4800" dirty="0">
                <a:latin typeface="SansSerif" panose="00000400000000000000" pitchFamily="2" charset="2"/>
              </a:rPr>
              <a:t>? </a:t>
            </a:r>
            <a:r>
              <a:rPr lang="en-US" sz="4800" b="1" dirty="0">
                <a:latin typeface="SansSerif" panose="00000400000000000000" pitchFamily="2" charset="2"/>
              </a:rPr>
              <a:t>(1~2 mins) </a:t>
            </a:r>
          </a:p>
          <a:p>
            <a:r>
              <a:rPr lang="en-US" sz="4800" dirty="0">
                <a:latin typeface="SansSerif" panose="00000400000000000000" pitchFamily="2" charset="2"/>
              </a:rPr>
              <a:t>- Problem statement </a:t>
            </a:r>
            <a:r>
              <a:rPr lang="en-US" sz="4800" b="1" dirty="0">
                <a:latin typeface="SansSerif" panose="00000400000000000000" pitchFamily="2" charset="2"/>
              </a:rPr>
              <a:t>(3 mins)</a:t>
            </a:r>
          </a:p>
          <a:p>
            <a:r>
              <a:rPr lang="en-US" sz="4800" dirty="0">
                <a:latin typeface="SansSerif" panose="00000400000000000000" pitchFamily="2" charset="2"/>
              </a:rPr>
              <a:t>- Solution for the problem </a:t>
            </a:r>
            <a:r>
              <a:rPr lang="en-US" sz="4800" b="1" dirty="0">
                <a:latin typeface="SansSerif" panose="00000400000000000000" pitchFamily="2" charset="2"/>
              </a:rPr>
              <a:t>(3 mins)</a:t>
            </a:r>
          </a:p>
          <a:p>
            <a:r>
              <a:rPr lang="en-US" sz="4800" dirty="0">
                <a:latin typeface="SansSerif" panose="00000400000000000000" pitchFamily="2" charset="2"/>
              </a:rPr>
              <a:t>- Where </a:t>
            </a:r>
            <a:r>
              <a:rPr lang="en-US" sz="4800" i="1" dirty="0">
                <a:latin typeface="SansSerif" panose="00000400000000000000" pitchFamily="2" charset="2"/>
              </a:rPr>
              <a:t>RL</a:t>
            </a:r>
            <a:r>
              <a:rPr lang="en-US" sz="4800" dirty="0">
                <a:latin typeface="SansSerif" panose="00000400000000000000" pitchFamily="2" charset="2"/>
              </a:rPr>
              <a:t> is needed the solution </a:t>
            </a:r>
            <a:r>
              <a:rPr lang="en-US" sz="4800" b="1" dirty="0">
                <a:latin typeface="SansSerif" panose="00000400000000000000" pitchFamily="2" charset="2"/>
              </a:rPr>
              <a:t>(1~2 mins)</a:t>
            </a:r>
            <a:endParaRPr lang="en-US" sz="4400" b="1" dirty="0">
              <a:latin typeface="SansSerif" panose="00000400000000000000" pitchFamily="2" charset="2"/>
            </a:endParaRPr>
          </a:p>
        </p:txBody>
      </p:sp>
    </p:spTree>
    <p:extLst>
      <p:ext uri="{BB962C8B-B14F-4D97-AF65-F5344CB8AC3E}">
        <p14:creationId xmlns:p14="http://schemas.microsoft.com/office/powerpoint/2010/main" val="2672788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accessory, dome, kite&#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94" y="2502210"/>
            <a:ext cx="4328434" cy="4278895"/>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3) Injection</a:t>
            </a:r>
          </a:p>
        </p:txBody>
      </p:sp>
      <p:pic>
        <p:nvPicPr>
          <p:cNvPr id="17" name="Graphic 16" descr="Arrow: Slight curve"/>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8576" y="4060058"/>
            <a:ext cx="1163197" cy="1163197"/>
          </a:xfrm>
          <a:prstGeom prst="rect">
            <a:avLst/>
          </a:prstGeom>
        </p:spPr>
      </p:pic>
      <p:sp>
        <p:nvSpPr>
          <p:cNvPr id="18" name="TextBox 17"/>
          <p:cNvSpPr txBox="1"/>
          <p:nvPr/>
        </p:nvSpPr>
        <p:spPr>
          <a:xfrm rot="21263680">
            <a:off x="1126332" y="3893039"/>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3" name="Picture 12" descr="A picture containing accessory, kite, dome&#10;&#10;Description generated with very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8521" y="2350093"/>
            <a:ext cx="4459255" cy="4278895"/>
          </a:xfrm>
          <a:prstGeom prst="rect">
            <a:avLst/>
          </a:prstGeom>
        </p:spPr>
      </p:pic>
      <p:sp>
        <p:nvSpPr>
          <p:cNvPr id="20" name="TextBox 19"/>
          <p:cNvSpPr txBox="1"/>
          <p:nvPr/>
        </p:nvSpPr>
        <p:spPr>
          <a:xfrm>
            <a:off x="9829442" y="2506293"/>
            <a:ext cx="2362558" cy="461665"/>
          </a:xfrm>
          <a:prstGeom prst="rect">
            <a:avLst/>
          </a:prstGeom>
          <a:noFill/>
        </p:spPr>
        <p:txBody>
          <a:bodyPr wrap="square" rtlCol="0">
            <a:spAutoFit/>
          </a:bodyPr>
          <a:lstStyle/>
          <a:p>
            <a:pPr algn="ctr"/>
            <a:r>
              <a:rPr lang="en-US" sz="2400" i="1" dirty="0">
                <a:solidFill>
                  <a:schemeClr val="accent2">
                    <a:lumMod val="40000"/>
                    <a:lumOff val="60000"/>
                  </a:schemeClr>
                </a:solidFill>
                <a:latin typeface="SansSerif" panose="00000400000000000000" pitchFamily="2" charset="2"/>
              </a:rPr>
              <a:t>tri-valent vertex </a:t>
            </a:r>
          </a:p>
        </p:txBody>
      </p:sp>
      <p:cxnSp>
        <p:nvCxnSpPr>
          <p:cNvPr id="21" name="Connector: Curved 20"/>
          <p:cNvCxnSpPr>
            <a:cxnSpLocks/>
          </p:cNvCxnSpPr>
          <p:nvPr/>
        </p:nvCxnSpPr>
        <p:spPr>
          <a:xfrm rot="10800000" flipV="1">
            <a:off x="8262258" y="2974459"/>
            <a:ext cx="2264913" cy="739240"/>
          </a:xfrm>
          <a:prstGeom prst="curvedConnector3">
            <a:avLst>
              <a:gd name="adj1" fmla="val 50000"/>
            </a:avLst>
          </a:prstGeom>
          <a:ln w="381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rot="16200000">
            <a:off x="7939807" y="3666691"/>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Close"/>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11296" y="2974459"/>
            <a:ext cx="914400" cy="914400"/>
          </a:xfrm>
          <a:prstGeom prst="rect">
            <a:avLst/>
          </a:prstGeom>
        </p:spPr>
      </p:pic>
    </p:spTree>
    <p:extLst>
      <p:ext uri="{BB962C8B-B14F-4D97-AF65-F5344CB8AC3E}">
        <p14:creationId xmlns:p14="http://schemas.microsoft.com/office/powerpoint/2010/main" val="1931533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accessory, green, colorful&#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374" y="2350093"/>
            <a:ext cx="4436323" cy="4311179"/>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3) Injection</a:t>
            </a:r>
          </a:p>
        </p:txBody>
      </p:sp>
      <p:sp>
        <p:nvSpPr>
          <p:cNvPr id="18" name="TextBox 17"/>
          <p:cNvSpPr txBox="1"/>
          <p:nvPr/>
        </p:nvSpPr>
        <p:spPr>
          <a:xfrm rot="21263680">
            <a:off x="1357030" y="3828125"/>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1" name="Picture 10" descr="A picture containing accessory, dome, kite&#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94" y="2502210"/>
            <a:ext cx="4328434" cy="4278895"/>
          </a:xfrm>
          <a:prstGeom prst="rect">
            <a:avLst/>
          </a:prstGeom>
        </p:spPr>
      </p:pic>
      <p:sp>
        <p:nvSpPr>
          <p:cNvPr id="12" name="TextBox 11"/>
          <p:cNvSpPr txBox="1"/>
          <p:nvPr/>
        </p:nvSpPr>
        <p:spPr>
          <a:xfrm rot="21263680">
            <a:off x="1126332" y="3893039"/>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4" name="Graphic 13" descr="Arrow: Slight curve"/>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8576" y="4060058"/>
            <a:ext cx="1163197" cy="1163197"/>
          </a:xfrm>
          <a:prstGeom prst="rect">
            <a:avLst/>
          </a:prstGeom>
        </p:spPr>
      </p:pic>
      <p:sp>
        <p:nvSpPr>
          <p:cNvPr id="19" name="Oval 18"/>
          <p:cNvSpPr/>
          <p:nvPr/>
        </p:nvSpPr>
        <p:spPr>
          <a:xfrm rot="16200000">
            <a:off x="8067408" y="4391119"/>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5254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picture containing balloon, aircraft, transpor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84" y="2441176"/>
            <a:ext cx="4517332" cy="4396724"/>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4) Attractor Ejection</a:t>
            </a:r>
          </a:p>
        </p:txBody>
      </p:sp>
      <p:pic>
        <p:nvPicPr>
          <p:cNvPr id="14" name="Graphic 13" descr="Arrow: Slight curve"/>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9991" y="4028180"/>
            <a:ext cx="1163197" cy="1163197"/>
          </a:xfrm>
          <a:prstGeom prst="rect">
            <a:avLst/>
          </a:prstGeom>
        </p:spPr>
      </p:pic>
      <p:pic>
        <p:nvPicPr>
          <p:cNvPr id="3" name="Picture 2" descr="A close up of a logo&#10;&#10;Description generated with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7661" y="2365174"/>
            <a:ext cx="4567298" cy="4472726"/>
          </a:xfrm>
          <a:prstGeom prst="rect">
            <a:avLst/>
          </a:prstGeom>
        </p:spPr>
      </p:pic>
      <p:sp>
        <p:nvSpPr>
          <p:cNvPr id="15" name="Oval 14"/>
          <p:cNvSpPr/>
          <p:nvPr/>
        </p:nvSpPr>
        <p:spPr>
          <a:xfrm rot="16200000">
            <a:off x="9167975" y="4486974"/>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cxnSpLocks/>
          </p:cNvCxnSpPr>
          <p:nvPr/>
        </p:nvCxnSpPr>
        <p:spPr>
          <a:xfrm>
            <a:off x="1852613" y="3095625"/>
            <a:ext cx="461962" cy="736563"/>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H="1">
            <a:off x="2905307" y="3095625"/>
            <a:ext cx="128407" cy="620330"/>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H="1">
            <a:off x="3720518" y="3872337"/>
            <a:ext cx="508583" cy="259643"/>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flipH="1">
            <a:off x="3470977" y="4819650"/>
            <a:ext cx="453325" cy="0"/>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flipH="1" flipV="1">
            <a:off x="3470977" y="5191377"/>
            <a:ext cx="453324" cy="587126"/>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flipH="1" flipV="1">
            <a:off x="2905307" y="5249141"/>
            <a:ext cx="142695" cy="708748"/>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p:cNvCxnSpPr>
          <p:nvPr/>
        </p:nvCxnSpPr>
        <p:spPr>
          <a:xfrm flipV="1">
            <a:off x="2009023" y="5249141"/>
            <a:ext cx="305552" cy="708749"/>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flipV="1">
            <a:off x="1015768" y="4881563"/>
            <a:ext cx="668033" cy="367578"/>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p:cNvCxnSpPr>
          <p:nvPr/>
        </p:nvCxnSpPr>
        <p:spPr>
          <a:xfrm>
            <a:off x="1590675" y="3872337"/>
            <a:ext cx="492919" cy="349511"/>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Arrow: Curved Up 46"/>
          <p:cNvSpPr/>
          <p:nvPr/>
        </p:nvSpPr>
        <p:spPr>
          <a:xfrm rot="1344495">
            <a:off x="8549484" y="4577256"/>
            <a:ext cx="697993" cy="338053"/>
          </a:xfrm>
          <a:prstGeom prst="curvedUpArrow">
            <a:avLst>
              <a:gd name="adj1" fmla="val 26051"/>
              <a:gd name="adj2" fmla="val 50000"/>
              <a:gd name="adj3" fmla="val 44538"/>
            </a:avLst>
          </a:prstGeom>
          <a:solidFill>
            <a:schemeClr val="bg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p:cNvSpPr/>
          <p:nvPr/>
        </p:nvSpPr>
        <p:spPr>
          <a:xfrm rot="11722649" flipV="1">
            <a:off x="9255560" y="4206624"/>
            <a:ext cx="686970" cy="317757"/>
          </a:xfrm>
          <a:prstGeom prst="curvedDownArrow">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p:cNvSpPr/>
          <p:nvPr/>
        </p:nvSpPr>
        <p:spPr>
          <a:xfrm rot="16200000">
            <a:off x="8608249" y="4224852"/>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16200000">
            <a:off x="9673397" y="4618011"/>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rot="16200000">
            <a:off x="1735047" y="4358349"/>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rot="16200000">
            <a:off x="2787742" y="4618012"/>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7137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5) Repeller Injection</a:t>
            </a:r>
          </a:p>
        </p:txBody>
      </p:sp>
      <p:sp>
        <p:nvSpPr>
          <p:cNvPr id="18" name="TextBox 17"/>
          <p:cNvSpPr txBox="1"/>
          <p:nvPr/>
        </p:nvSpPr>
        <p:spPr>
          <a:xfrm rot="21263680">
            <a:off x="1357030" y="3828125"/>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4" name="Graphic 13" descr="Arrow: Slight curv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2975" y="4063198"/>
            <a:ext cx="1163197" cy="1163197"/>
          </a:xfrm>
          <a:prstGeom prst="rect">
            <a:avLst/>
          </a:prstGeom>
        </p:spPr>
      </p:pic>
      <p:pic>
        <p:nvPicPr>
          <p:cNvPr id="10" name="Picture 9" descr="A picture containing green&#10;&#10;Description generated with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489" y="2557079"/>
            <a:ext cx="4272711" cy="4277679"/>
          </a:xfrm>
          <a:prstGeom prst="rect">
            <a:avLst/>
          </a:prstGeom>
        </p:spPr>
      </p:pic>
      <p:pic>
        <p:nvPicPr>
          <p:cNvPr id="3" name="Picture 2" descr="A colorful umbrella&#10;&#10;Description generated with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8289" y="2216719"/>
            <a:ext cx="4272711" cy="4560510"/>
          </a:xfrm>
          <a:prstGeom prst="rect">
            <a:avLst/>
          </a:prstGeom>
        </p:spPr>
      </p:pic>
      <p:sp>
        <p:nvSpPr>
          <p:cNvPr id="13" name="TextBox 12"/>
          <p:cNvSpPr txBox="1"/>
          <p:nvPr/>
        </p:nvSpPr>
        <p:spPr>
          <a:xfrm rot="21325518">
            <a:off x="1346410" y="3843821"/>
            <a:ext cx="2362558" cy="707886"/>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a:t>
            </a:r>
          </a:p>
          <a:p>
            <a:pPr algn="ctr"/>
            <a:r>
              <a:rPr lang="en-US" sz="2000" i="1" dirty="0">
                <a:solidFill>
                  <a:schemeClr val="bg1"/>
                </a:solidFill>
                <a:latin typeface="SansSerif" panose="00000400000000000000" pitchFamily="2" charset="2"/>
              </a:rPr>
              <a:t>element</a:t>
            </a:r>
          </a:p>
        </p:txBody>
      </p:sp>
      <p:sp>
        <p:nvSpPr>
          <p:cNvPr id="15" name="Oval 14"/>
          <p:cNvSpPr/>
          <p:nvPr/>
        </p:nvSpPr>
        <p:spPr>
          <a:xfrm rot="16200000">
            <a:off x="9671641" y="4462616"/>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a:cxnSpLocks/>
          </p:cNvCxnSpPr>
          <p:nvPr/>
        </p:nvCxnSpPr>
        <p:spPr>
          <a:xfrm flipH="1" flipV="1">
            <a:off x="1844040" y="3411563"/>
            <a:ext cx="472917" cy="320652"/>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V="1">
            <a:off x="2824163" y="3750731"/>
            <a:ext cx="397928" cy="447035"/>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V="1">
            <a:off x="3384509" y="4606532"/>
            <a:ext cx="650503" cy="87034"/>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H="1">
            <a:off x="3023127" y="5900244"/>
            <a:ext cx="36546" cy="508176"/>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flipH="1">
            <a:off x="1699260" y="5226395"/>
            <a:ext cx="405089" cy="305725"/>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449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9" name="Picture 68" descr="A close up of a logo&#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096798" y="2733438"/>
            <a:ext cx="2829888" cy="2829888"/>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Sampling:</a:t>
            </a:r>
          </a:p>
          <a:p>
            <a:r>
              <a:rPr lang="en-US" sz="4200" b="1" dirty="0">
                <a:latin typeface="SansSerif" panose="00000400000000000000" pitchFamily="2" charset="2"/>
              </a:rPr>
              <a:t>	</a:t>
            </a:r>
            <a:r>
              <a:rPr lang="en-US" sz="4200" dirty="0">
                <a:latin typeface="SansSerif" panose="00000400000000000000" pitchFamily="2" charset="2"/>
              </a:rPr>
              <a:t>dart throwing </a:t>
            </a:r>
          </a:p>
        </p:txBody>
      </p:sp>
      <p:pic>
        <p:nvPicPr>
          <p:cNvPr id="11" name="Picture 10" descr="A picture containing dome, accessory&#10;&#10;Description generated with very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 y="2721112"/>
            <a:ext cx="2800998" cy="2780274"/>
          </a:xfrm>
          <a:prstGeom prst="rect">
            <a:avLst/>
          </a:prstGeom>
        </p:spPr>
      </p:pic>
      <p:pic>
        <p:nvPicPr>
          <p:cNvPr id="12" name="Picture 11" descr="A close up of a logo&#10;&#10;Description generated with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2885258" y="2710752"/>
            <a:ext cx="2875262" cy="2875262"/>
          </a:xfrm>
          <a:prstGeom prst="rect">
            <a:avLst/>
          </a:prstGeom>
        </p:spPr>
      </p:pic>
      <p:sp>
        <p:nvSpPr>
          <p:cNvPr id="43" name="Oval 42"/>
          <p:cNvSpPr/>
          <p:nvPr/>
        </p:nvSpPr>
        <p:spPr>
          <a:xfrm>
            <a:off x="1219528" y="4222441"/>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2" name="TextBox 51"/>
          <p:cNvSpPr txBox="1"/>
          <p:nvPr/>
        </p:nvSpPr>
        <p:spPr>
          <a:xfrm>
            <a:off x="3463389" y="3830121"/>
            <a:ext cx="1489321"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sp>
        <p:nvSpPr>
          <p:cNvPr id="4" name="Rectangle 3"/>
          <p:cNvSpPr/>
          <p:nvPr/>
        </p:nvSpPr>
        <p:spPr>
          <a:xfrm>
            <a:off x="6648450" y="3192086"/>
            <a:ext cx="1871663" cy="165760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cxnSpLocks/>
            <a:stCxn id="4" idx="0"/>
            <a:endCxn id="4" idx="2"/>
          </p:cNvCxnSpPr>
          <p:nvPr/>
        </p:nvCxnSpPr>
        <p:spPr>
          <a:xfrm>
            <a:off x="7584282" y="3192086"/>
            <a:ext cx="0" cy="1657601"/>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cxnSpLocks/>
            <a:stCxn id="4" idx="1"/>
            <a:endCxn id="4" idx="3"/>
          </p:cNvCxnSpPr>
          <p:nvPr/>
        </p:nvCxnSpPr>
        <p:spPr>
          <a:xfrm>
            <a:off x="6648450" y="4020887"/>
            <a:ext cx="187166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72" name="Picture 71" descr="A close up of a logo&#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152000" y="2701134"/>
            <a:ext cx="2829888" cy="2829888"/>
          </a:xfrm>
          <a:prstGeom prst="rect">
            <a:avLst/>
          </a:prstGeom>
        </p:spPr>
      </p:pic>
      <p:cxnSp>
        <p:nvCxnSpPr>
          <p:cNvPr id="85" name="Straight Connector 84"/>
          <p:cNvCxnSpPr>
            <a:cxnSpLocks/>
          </p:cNvCxnSpPr>
          <p:nvPr/>
        </p:nvCxnSpPr>
        <p:spPr>
          <a:xfrm>
            <a:off x="10660864" y="3158741"/>
            <a:ext cx="0" cy="1232963"/>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86" name="Straight Connector 85"/>
          <p:cNvCxnSpPr>
            <a:cxnSpLocks/>
          </p:cNvCxnSpPr>
          <p:nvPr/>
        </p:nvCxnSpPr>
        <p:spPr>
          <a:xfrm flipV="1">
            <a:off x="9725032" y="3987541"/>
            <a:ext cx="1421607"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p:cNvCxnSpPr>
          <p:nvPr/>
        </p:nvCxnSpPr>
        <p:spPr>
          <a:xfrm>
            <a:off x="11146639" y="3539867"/>
            <a:ext cx="0" cy="851837"/>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88" name="Straight Connector 87"/>
          <p:cNvCxnSpPr>
            <a:cxnSpLocks/>
          </p:cNvCxnSpPr>
          <p:nvPr/>
        </p:nvCxnSpPr>
        <p:spPr>
          <a:xfrm>
            <a:off x="10156039" y="3158741"/>
            <a:ext cx="0" cy="1232963"/>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89" name="Straight Connector 88"/>
          <p:cNvCxnSpPr>
            <a:cxnSpLocks/>
          </p:cNvCxnSpPr>
          <p:nvPr/>
        </p:nvCxnSpPr>
        <p:spPr>
          <a:xfrm>
            <a:off x="9725032" y="3539867"/>
            <a:ext cx="14216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a:off x="9725032" y="4391704"/>
            <a:ext cx="14216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2" name="Graphic 91" descr="Clos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11429" y="3388675"/>
            <a:ext cx="196336" cy="196336"/>
          </a:xfrm>
          <a:prstGeom prst="rect">
            <a:avLst/>
          </a:prstGeom>
        </p:spPr>
      </p:pic>
      <p:pic>
        <p:nvPicPr>
          <p:cNvPr id="93" name="Graphic 92" descr="Clos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86185" y="4222441"/>
            <a:ext cx="196336" cy="196336"/>
          </a:xfrm>
          <a:prstGeom prst="rect">
            <a:avLst/>
          </a:prstGeom>
        </p:spPr>
      </p:pic>
      <p:cxnSp>
        <p:nvCxnSpPr>
          <p:cNvPr id="106" name="Straight Connector 105"/>
          <p:cNvCxnSpPr>
            <a:cxnSpLocks/>
          </p:cNvCxnSpPr>
          <p:nvPr/>
        </p:nvCxnSpPr>
        <p:spPr>
          <a:xfrm flipH="1" flipV="1">
            <a:off x="10156039" y="3158741"/>
            <a:ext cx="504825"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10" name="Straight Connector 109"/>
          <p:cNvCxnSpPr>
            <a:cxnSpLocks/>
          </p:cNvCxnSpPr>
          <p:nvPr/>
        </p:nvCxnSpPr>
        <p:spPr>
          <a:xfrm flipV="1">
            <a:off x="9731389" y="3539867"/>
            <a:ext cx="0" cy="447674"/>
          </a:xfrm>
          <a:prstGeom prst="line">
            <a:avLst/>
          </a:prstGeom>
          <a:ln w="28575"/>
        </p:spPr>
        <p:style>
          <a:lnRef idx="1">
            <a:schemeClr val="dk1"/>
          </a:lnRef>
          <a:fillRef idx="0">
            <a:schemeClr val="dk1"/>
          </a:fillRef>
          <a:effectRef idx="0">
            <a:schemeClr val="dk1"/>
          </a:effectRef>
          <a:fontRef idx="minor">
            <a:schemeClr val="tx1"/>
          </a:fontRef>
        </p:style>
      </p:cxnSp>
      <p:cxnSp>
        <p:nvCxnSpPr>
          <p:cNvPr id="116" name="Straight Connector 115"/>
          <p:cNvCxnSpPr>
            <a:cxnSpLocks/>
          </p:cNvCxnSpPr>
          <p:nvPr/>
        </p:nvCxnSpPr>
        <p:spPr>
          <a:xfrm flipV="1">
            <a:off x="9731403" y="3980816"/>
            <a:ext cx="0" cy="410888"/>
          </a:xfrm>
          <a:prstGeom prst="line">
            <a:avLst/>
          </a:prstGeom>
          <a:ln w="28575"/>
        </p:spPr>
        <p:style>
          <a:lnRef idx="1">
            <a:schemeClr val="dk1"/>
          </a:lnRef>
          <a:fillRef idx="0">
            <a:schemeClr val="dk1"/>
          </a:fillRef>
          <a:effectRef idx="0">
            <a:schemeClr val="dk1"/>
          </a:effectRef>
          <a:fontRef idx="minor">
            <a:schemeClr val="tx1"/>
          </a:fontRef>
        </p:style>
      </p:cxnSp>
      <p:pic>
        <p:nvPicPr>
          <p:cNvPr id="122" name="Graphic 121" descr="Checkmark"/>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01791" y="3539867"/>
            <a:ext cx="293007" cy="293007"/>
          </a:xfrm>
          <a:prstGeom prst="rect">
            <a:avLst/>
          </a:prstGeom>
        </p:spPr>
      </p:pic>
      <p:pic>
        <p:nvPicPr>
          <p:cNvPr id="123" name="Graphic 122" descr="Clos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22182" y="4186260"/>
            <a:ext cx="196336" cy="196336"/>
          </a:xfrm>
          <a:prstGeom prst="rect">
            <a:avLst/>
          </a:prstGeom>
        </p:spPr>
      </p:pic>
      <p:sp>
        <p:nvSpPr>
          <p:cNvPr id="124" name="Oval 123"/>
          <p:cNvSpPr/>
          <p:nvPr/>
        </p:nvSpPr>
        <p:spPr>
          <a:xfrm rot="16200000">
            <a:off x="10461926" y="3734861"/>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rot="16200000">
            <a:off x="7181403" y="4377452"/>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rot="16200000">
            <a:off x="7624495" y="3312707"/>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rot="16200000">
            <a:off x="10526773" y="4243519"/>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p:cNvSpPr txBox="1"/>
          <p:nvPr/>
        </p:nvSpPr>
        <p:spPr>
          <a:xfrm>
            <a:off x="5491949" y="5498305"/>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coarse grid </a:t>
            </a:r>
          </a:p>
        </p:txBody>
      </p:sp>
      <p:sp>
        <p:nvSpPr>
          <p:cNvPr id="129" name="TextBox 128"/>
          <p:cNvSpPr txBox="1"/>
          <p:nvPr/>
        </p:nvSpPr>
        <p:spPr>
          <a:xfrm>
            <a:off x="8670292" y="5465410"/>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refined grid</a:t>
            </a:r>
          </a:p>
        </p:txBody>
      </p:sp>
    </p:spTree>
    <p:extLst>
      <p:ext uri="{BB962C8B-B14F-4D97-AF65-F5344CB8AC3E}">
        <p14:creationId xmlns:p14="http://schemas.microsoft.com/office/powerpoint/2010/main" val="112788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56C941-2439-4C79-BC41-22461CB5EF96}"/>
              </a:ext>
            </a:extLst>
          </p:cNvPr>
          <p:cNvSpPr/>
          <p:nvPr/>
        </p:nvSpPr>
        <p:spPr>
          <a:xfrm>
            <a:off x="210683" y="5272928"/>
            <a:ext cx="4264025" cy="98616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801226"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Problem Definition (Revised) </a:t>
            </a:r>
          </a:p>
        </p:txBody>
      </p:sp>
      <p:sp>
        <p:nvSpPr>
          <p:cNvPr id="6" name="TextBox 5"/>
          <p:cNvSpPr txBox="1"/>
          <p:nvPr/>
        </p:nvSpPr>
        <p:spPr>
          <a:xfrm>
            <a:off x="446306" y="1046898"/>
            <a:ext cx="11088461" cy="1446550"/>
          </a:xfrm>
          <a:prstGeom prst="rect">
            <a:avLst/>
          </a:prstGeom>
          <a:noFill/>
        </p:spPr>
        <p:txBody>
          <a:bodyPr wrap="square" rtlCol="0">
            <a:spAutoFit/>
          </a:bodyPr>
          <a:lstStyle/>
          <a:p>
            <a:pPr algn="ctr"/>
            <a:r>
              <a:rPr lang="en-US" sz="4400" dirty="0">
                <a:latin typeface="SansSerif" panose="00000400000000000000" pitchFamily="2" charset="2"/>
              </a:rPr>
              <a:t>Improving an input mesh in terms of a given set of quality objectives</a:t>
            </a:r>
          </a:p>
        </p:txBody>
      </p:sp>
      <p:cxnSp>
        <p:nvCxnSpPr>
          <p:cNvPr id="3" name="Connector: Curved 2"/>
          <p:cNvCxnSpPr>
            <a:cxnSpLocks/>
          </p:cNvCxnSpPr>
          <p:nvPr/>
        </p:nvCxnSpPr>
        <p:spPr>
          <a:xfrm rot="5400000">
            <a:off x="1902704" y="2483271"/>
            <a:ext cx="1240126" cy="1006933"/>
          </a:xfrm>
          <a:prstGeom prst="curvedConnector3">
            <a:avLst>
              <a:gd name="adj1" fmla="val 51024"/>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09839" y="3902332"/>
            <a:ext cx="3448050" cy="9861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TextBox 17"/>
          <p:cNvSpPr txBox="1"/>
          <p:nvPr/>
        </p:nvSpPr>
        <p:spPr>
          <a:xfrm>
            <a:off x="446306" y="3849181"/>
            <a:ext cx="3902529" cy="1015663"/>
          </a:xfrm>
          <a:prstGeom prst="rect">
            <a:avLst/>
          </a:prstGeom>
          <a:noFill/>
        </p:spPr>
        <p:txBody>
          <a:bodyPr wrap="square" rtlCol="0">
            <a:spAutoFit/>
          </a:bodyPr>
          <a:lstStyle/>
          <a:p>
            <a:pPr algn="ctr"/>
            <a:r>
              <a:rPr lang="en-US" sz="2800" i="1" dirty="0">
                <a:latin typeface="SansSerif" panose="00000400000000000000" pitchFamily="2" charset="2"/>
              </a:rPr>
              <a:t>How to translate the quality objectives</a:t>
            </a:r>
            <a:r>
              <a:rPr lang="en-US" sz="3200" i="1" dirty="0">
                <a:solidFill>
                  <a:srgbClr val="FFFF00"/>
                </a:solidFill>
                <a:latin typeface="SansSerif" panose="00000400000000000000" pitchFamily="2" charset="2"/>
              </a:rPr>
              <a:t>?</a:t>
            </a:r>
            <a:endParaRPr lang="en-US" sz="2800" i="1" dirty="0">
              <a:solidFill>
                <a:srgbClr val="FFFF00"/>
              </a:solidFill>
              <a:latin typeface="SansSerif" panose="00000400000000000000" pitchFamily="2" charset="2"/>
            </a:endParaRPr>
          </a:p>
        </p:txBody>
      </p:sp>
      <p:sp>
        <p:nvSpPr>
          <p:cNvPr id="19" name="Rectangle 18"/>
          <p:cNvSpPr/>
          <p:nvPr/>
        </p:nvSpPr>
        <p:spPr>
          <a:xfrm>
            <a:off x="8146589" y="3847902"/>
            <a:ext cx="3448050" cy="9861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TextBox 19"/>
          <p:cNvSpPr txBox="1"/>
          <p:nvPr/>
        </p:nvSpPr>
        <p:spPr>
          <a:xfrm>
            <a:off x="7919348" y="3865987"/>
            <a:ext cx="3902529" cy="954107"/>
          </a:xfrm>
          <a:prstGeom prst="rect">
            <a:avLst/>
          </a:prstGeom>
          <a:noFill/>
        </p:spPr>
        <p:txBody>
          <a:bodyPr wrap="square" rtlCol="0">
            <a:spAutoFit/>
          </a:bodyPr>
          <a:lstStyle/>
          <a:p>
            <a:pPr algn="ctr"/>
            <a:r>
              <a:rPr lang="en-US" sz="2800" i="1" dirty="0">
                <a:latin typeface="SansSerif" panose="00000400000000000000" pitchFamily="2" charset="2"/>
              </a:rPr>
              <a:t>How to achieve multiple objectives </a:t>
            </a:r>
            <a:r>
              <a:rPr lang="en-US" sz="2800" i="1" dirty="0">
                <a:solidFill>
                  <a:srgbClr val="FFFF00"/>
                </a:solidFill>
                <a:latin typeface="SansSerif" panose="00000400000000000000" pitchFamily="2" charset="2"/>
              </a:rPr>
              <a:t>?</a:t>
            </a:r>
            <a:r>
              <a:rPr lang="en-US" sz="2800" i="1" dirty="0">
                <a:latin typeface="SansSerif" panose="00000400000000000000" pitchFamily="2" charset="2"/>
              </a:rPr>
              <a:t> </a:t>
            </a:r>
          </a:p>
        </p:txBody>
      </p:sp>
      <p:cxnSp>
        <p:nvCxnSpPr>
          <p:cNvPr id="11" name="Connector: Curved 10">
            <a:extLst>
              <a:ext uri="{FF2B5EF4-FFF2-40B4-BE49-F238E27FC236}">
                <a16:creationId xmlns:a16="http://schemas.microsoft.com/office/drawing/2014/main" id="{CB3B6F86-607C-4890-A075-0163C8742B93}"/>
              </a:ext>
            </a:extLst>
          </p:cNvPr>
          <p:cNvCxnSpPr>
            <a:cxnSpLocks/>
          </p:cNvCxnSpPr>
          <p:nvPr/>
        </p:nvCxnSpPr>
        <p:spPr>
          <a:xfrm rot="16200000" flipH="1">
            <a:off x="8755415" y="2509881"/>
            <a:ext cx="1358657" cy="1072242"/>
          </a:xfrm>
          <a:prstGeom prst="curvedConnector3">
            <a:avLst>
              <a:gd name="adj1" fmla="val 50000"/>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163B2B-0CAD-4B1B-A207-ABC48760093B}"/>
              </a:ext>
            </a:extLst>
          </p:cNvPr>
          <p:cNvSpPr txBox="1"/>
          <p:nvPr/>
        </p:nvSpPr>
        <p:spPr>
          <a:xfrm>
            <a:off x="70078" y="5304986"/>
            <a:ext cx="4519834" cy="954107"/>
          </a:xfrm>
          <a:prstGeom prst="rect">
            <a:avLst/>
          </a:prstGeom>
          <a:noFill/>
        </p:spPr>
        <p:txBody>
          <a:bodyPr wrap="square" rtlCol="0">
            <a:spAutoFit/>
          </a:bodyPr>
          <a:lstStyle/>
          <a:p>
            <a:pPr algn="ctr"/>
            <a:r>
              <a:rPr lang="en-US" sz="2800" i="1" dirty="0">
                <a:latin typeface="SansSerif" panose="00000400000000000000" pitchFamily="2" charset="2"/>
              </a:rPr>
              <a:t>Map quality objectives into geometric constraints</a:t>
            </a:r>
          </a:p>
        </p:txBody>
      </p:sp>
      <p:sp>
        <p:nvSpPr>
          <p:cNvPr id="2" name="Arrow: Down 1">
            <a:extLst>
              <a:ext uri="{FF2B5EF4-FFF2-40B4-BE49-F238E27FC236}">
                <a16:creationId xmlns:a16="http://schemas.microsoft.com/office/drawing/2014/main" id="{ED47A63B-B9DA-4616-BEFB-5C0838DF239C}"/>
              </a:ext>
            </a:extLst>
          </p:cNvPr>
          <p:cNvSpPr/>
          <p:nvPr/>
        </p:nvSpPr>
        <p:spPr>
          <a:xfrm>
            <a:off x="2196873" y="4917995"/>
            <a:ext cx="291644" cy="354933"/>
          </a:xfrm>
          <a:prstGeom prst="downArrow">
            <a:avLst>
              <a:gd name="adj1" fmla="val 50000"/>
              <a:gd name="adj2" fmla="val 4194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88725B-98CE-4155-B668-242129CBBCB9}"/>
              </a:ext>
            </a:extLst>
          </p:cNvPr>
          <p:cNvSpPr/>
          <p:nvPr/>
        </p:nvSpPr>
        <p:spPr>
          <a:xfrm>
            <a:off x="8067944" y="5304986"/>
            <a:ext cx="3526695" cy="146900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217933B1-D8BE-4037-BA5B-FD7F20DAF9F7}"/>
              </a:ext>
            </a:extLst>
          </p:cNvPr>
          <p:cNvSpPr/>
          <p:nvPr/>
        </p:nvSpPr>
        <p:spPr>
          <a:xfrm>
            <a:off x="9724791" y="4934376"/>
            <a:ext cx="291644" cy="354933"/>
          </a:xfrm>
          <a:prstGeom prst="downArrow">
            <a:avLst>
              <a:gd name="adj1" fmla="val 50000"/>
              <a:gd name="adj2" fmla="val 4194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6A4DD48-946A-42EA-8E9D-38ADF957D922}"/>
              </a:ext>
            </a:extLst>
          </p:cNvPr>
          <p:cNvSpPr txBox="1"/>
          <p:nvPr/>
        </p:nvSpPr>
        <p:spPr>
          <a:xfrm>
            <a:off x="7967224" y="5275972"/>
            <a:ext cx="3806778" cy="1384995"/>
          </a:xfrm>
          <a:prstGeom prst="rect">
            <a:avLst/>
          </a:prstGeom>
          <a:noFill/>
        </p:spPr>
        <p:txBody>
          <a:bodyPr wrap="square" rtlCol="0">
            <a:spAutoFit/>
          </a:bodyPr>
          <a:lstStyle/>
          <a:p>
            <a:pPr algn="ctr"/>
            <a:r>
              <a:rPr lang="en-US" sz="2800" i="1" dirty="0">
                <a:latin typeface="SansSerif" panose="00000400000000000000" pitchFamily="2" charset="2"/>
              </a:rPr>
              <a:t>Use local resampling, constrained by the geometric primitives </a:t>
            </a:r>
          </a:p>
        </p:txBody>
      </p:sp>
    </p:spTree>
    <p:extLst>
      <p:ext uri="{BB962C8B-B14F-4D97-AF65-F5344CB8AC3E}">
        <p14:creationId xmlns:p14="http://schemas.microsoft.com/office/powerpoint/2010/main" val="3915628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11382376" cy="4478149"/>
          </a:xfrm>
          <a:prstGeom prst="rect">
            <a:avLst/>
          </a:prstGeom>
          <a:noFill/>
        </p:spPr>
        <p:txBody>
          <a:bodyPr wrap="square" rtlCol="0">
            <a:spAutoFit/>
          </a:bodyPr>
          <a:lstStyle/>
          <a:p>
            <a:r>
              <a:rPr lang="en-US" sz="4500" b="1" dirty="0">
                <a:latin typeface="SansSerif" panose="00000400000000000000" pitchFamily="2" charset="2"/>
              </a:rPr>
              <a:t>Guarantees:</a:t>
            </a:r>
          </a:p>
          <a:p>
            <a:r>
              <a:rPr lang="en-US" sz="4000" dirty="0">
                <a:latin typeface="SansSerif" panose="00000400000000000000" pitchFamily="2" charset="2"/>
              </a:rPr>
              <a:t>	- No degradation </a:t>
            </a:r>
          </a:p>
          <a:p>
            <a:r>
              <a:rPr lang="en-US" sz="4000" dirty="0">
                <a:latin typeface="SansSerif" panose="00000400000000000000" pitchFamily="2" charset="2"/>
              </a:rPr>
              <a:t>   - No repeated scenarios guarantees termination </a:t>
            </a:r>
          </a:p>
          <a:p>
            <a:r>
              <a:rPr lang="en-US" sz="4000" dirty="0">
                <a:latin typeface="SansSerif" panose="00000400000000000000" pitchFamily="2" charset="2"/>
              </a:rPr>
              <a:t>   - For curved surface, sampling from the input </a:t>
            </a:r>
          </a:p>
          <a:p>
            <a:pPr marL="571500" indent="-571500">
              <a:buFont typeface="SansSerif" panose="00000400000000000000" pitchFamily="2" charset="2"/>
              <a:buChar char=" "/>
            </a:pPr>
            <a:r>
              <a:rPr lang="en-US" sz="4000" dirty="0">
                <a:latin typeface="SansSerif" panose="00000400000000000000" pitchFamily="2" charset="2"/>
              </a:rPr>
              <a:t>surface guarantees upper bound on </a:t>
            </a:r>
            <a:r>
              <a:rPr lang="en-US" sz="4000" dirty="0" err="1">
                <a:latin typeface="SansSerif" panose="00000400000000000000" pitchFamily="2" charset="2"/>
              </a:rPr>
              <a:t>Hausdorff</a:t>
            </a:r>
            <a:r>
              <a:rPr lang="en-US" sz="4000" dirty="0">
                <a:latin typeface="SansSerif" panose="00000400000000000000" pitchFamily="2" charset="2"/>
              </a:rPr>
              <a:t> </a:t>
            </a:r>
          </a:p>
          <a:p>
            <a:pPr marL="571500" indent="-571500">
              <a:buFont typeface="SansSerif" panose="00000400000000000000" pitchFamily="2" charset="2"/>
              <a:buChar char=" "/>
            </a:pPr>
            <a:r>
              <a:rPr lang="en-US" sz="4000" dirty="0">
                <a:latin typeface="SansSerif" panose="00000400000000000000" pitchFamily="2" charset="2"/>
              </a:rPr>
              <a:t>distance</a:t>
            </a:r>
          </a:p>
          <a:p>
            <a:endParaRPr lang="en-US" sz="4000" dirty="0">
              <a:latin typeface="SansSerif" panose="00000400000000000000" pitchFamily="2" charset="2"/>
            </a:endParaRPr>
          </a:p>
        </p:txBody>
      </p:sp>
    </p:spTree>
    <p:extLst>
      <p:ext uri="{BB962C8B-B14F-4D97-AF65-F5344CB8AC3E}">
        <p14:creationId xmlns:p14="http://schemas.microsoft.com/office/powerpoint/2010/main" val="2419885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Limitations:</a:t>
            </a:r>
          </a:p>
          <a:p>
            <a:r>
              <a:rPr lang="en-US" sz="4200" b="1" dirty="0">
                <a:latin typeface="SansSerif" panose="00000400000000000000" pitchFamily="2" charset="2"/>
              </a:rPr>
              <a:t>	</a:t>
            </a:r>
            <a:r>
              <a:rPr lang="en-US" sz="4000" dirty="0">
                <a:solidFill>
                  <a:prstClr val="white"/>
                </a:solidFill>
                <a:latin typeface="SansSerif" panose="00000400000000000000" pitchFamily="2" charset="2"/>
              </a:rPr>
              <a:t> - Stuck in local minima </a:t>
            </a:r>
            <a:endParaRPr lang="en-US" sz="4200" dirty="0">
              <a:latin typeface="SansSerif" panose="00000400000000000000" pitchFamily="2" charset="2"/>
            </a:endParaRPr>
          </a:p>
        </p:txBody>
      </p:sp>
      <p:pic>
        <p:nvPicPr>
          <p:cNvPr id="3" name="Picture 2" descr="A close up of a map&#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0682" y="2852448"/>
            <a:ext cx="3925118" cy="2065708"/>
          </a:xfrm>
          <a:prstGeom prst="rect">
            <a:avLst/>
          </a:prstGeom>
        </p:spPr>
      </p:pic>
      <p:pic>
        <p:nvPicPr>
          <p:cNvPr id="7" name="Picture 6" descr="A close up of an umbrella&#10;&#10;Description generated with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2" y="2869880"/>
            <a:ext cx="3844880" cy="201145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2911" y="2869880"/>
            <a:ext cx="3844880" cy="2037390"/>
          </a:xfrm>
          <a:prstGeom prst="rect">
            <a:avLst/>
          </a:prstGeom>
        </p:spPr>
      </p:pic>
      <p:sp>
        <p:nvSpPr>
          <p:cNvPr id="11" name="TextBox 10"/>
          <p:cNvSpPr txBox="1"/>
          <p:nvPr/>
        </p:nvSpPr>
        <p:spPr>
          <a:xfrm>
            <a:off x="76202" y="4951503"/>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Input </a:t>
            </a:r>
          </a:p>
        </p:txBody>
      </p:sp>
      <p:sp>
        <p:nvSpPr>
          <p:cNvPr id="12" name="TextBox 11"/>
          <p:cNvSpPr txBox="1"/>
          <p:nvPr/>
        </p:nvSpPr>
        <p:spPr>
          <a:xfrm>
            <a:off x="4057346" y="4951503"/>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Dead-end  </a:t>
            </a:r>
          </a:p>
        </p:txBody>
      </p:sp>
      <p:sp>
        <p:nvSpPr>
          <p:cNvPr id="13" name="TextBox 12"/>
          <p:cNvSpPr txBox="1"/>
          <p:nvPr/>
        </p:nvSpPr>
        <p:spPr>
          <a:xfrm>
            <a:off x="7900003" y="4951503"/>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Success</a:t>
            </a:r>
          </a:p>
        </p:txBody>
      </p:sp>
    </p:spTree>
    <p:extLst>
      <p:ext uri="{BB962C8B-B14F-4D97-AF65-F5344CB8AC3E}">
        <p14:creationId xmlns:p14="http://schemas.microsoft.com/office/powerpoint/2010/main" val="2174761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sp>
        <p:nvSpPr>
          <p:cNvPr id="7" name="TextBox 6"/>
          <p:cNvSpPr txBox="1"/>
          <p:nvPr/>
        </p:nvSpPr>
        <p:spPr>
          <a:xfrm>
            <a:off x="643617"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Summary </a:t>
            </a:r>
          </a:p>
        </p:txBody>
      </p:sp>
      <p:sp>
        <p:nvSpPr>
          <p:cNvPr id="8" name="TextBox 7"/>
          <p:cNvSpPr txBox="1"/>
          <p:nvPr/>
        </p:nvSpPr>
        <p:spPr>
          <a:xfrm>
            <a:off x="643617" y="1627415"/>
            <a:ext cx="11832770" cy="3724096"/>
          </a:xfrm>
          <a:prstGeom prst="rect">
            <a:avLst/>
          </a:prstGeom>
          <a:noFill/>
        </p:spPr>
        <p:txBody>
          <a:bodyPr wrap="square" rtlCol="0">
            <a:spAutoFit/>
          </a:bodyPr>
          <a:lstStyle/>
          <a:p>
            <a:r>
              <a:rPr lang="en-US" sz="3600" dirty="0">
                <a:solidFill>
                  <a:prstClr val="white"/>
                </a:solidFill>
                <a:latin typeface="SansSerif" panose="00000400000000000000" pitchFamily="2" charset="2"/>
              </a:rPr>
              <a:t>- Simple strategy with versatile applications</a:t>
            </a:r>
          </a:p>
          <a:p>
            <a:r>
              <a:rPr lang="en-US" sz="4000" dirty="0">
                <a:latin typeface="SansSerif" panose="00000400000000000000" pitchFamily="2" charset="2"/>
              </a:rPr>
              <a:t>- Derived spatial representation of various qualities</a:t>
            </a:r>
          </a:p>
          <a:p>
            <a:r>
              <a:rPr lang="en-US" sz="4000" dirty="0">
                <a:latin typeface="SansSerif" panose="00000400000000000000" pitchFamily="2" charset="2"/>
              </a:rPr>
              <a:t>- Developed a toolbox for local resampling </a:t>
            </a:r>
          </a:p>
          <a:p>
            <a:r>
              <a:rPr lang="en-US" sz="4000" dirty="0">
                <a:latin typeface="SansSerif" panose="00000400000000000000" pitchFamily="2" charset="2"/>
              </a:rPr>
              <a:t>- Demonstrate success over wide range of applications </a:t>
            </a:r>
          </a:p>
          <a:p>
            <a:endParaRPr lang="en-US" sz="4000" dirty="0">
              <a:latin typeface="SansSerif" panose="00000400000000000000" pitchFamily="2" charset="2"/>
            </a:endParaRPr>
          </a:p>
        </p:txBody>
      </p:sp>
    </p:spTree>
    <p:extLst>
      <p:ext uri="{BB962C8B-B14F-4D97-AF65-F5344CB8AC3E}">
        <p14:creationId xmlns:p14="http://schemas.microsoft.com/office/powerpoint/2010/main" val="1828981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Mesh</a:t>
            </a:r>
          </a:p>
        </p:txBody>
      </p:sp>
      <p:sp>
        <p:nvSpPr>
          <p:cNvPr id="12" name="TextBox 11">
            <a:extLst>
              <a:ext uri="{FF2B5EF4-FFF2-40B4-BE49-F238E27FC236}">
                <a16:creationId xmlns:a16="http://schemas.microsoft.com/office/drawing/2014/main" id="{3A168666-A1DC-415D-AD7B-818172BA949A}"/>
              </a:ext>
            </a:extLst>
          </p:cNvPr>
          <p:cNvSpPr txBox="1"/>
          <p:nvPr/>
        </p:nvSpPr>
        <p:spPr>
          <a:xfrm>
            <a:off x="252342" y="1346209"/>
            <a:ext cx="11939657" cy="1754326"/>
          </a:xfrm>
          <a:prstGeom prst="rect">
            <a:avLst/>
          </a:prstGeom>
          <a:noFill/>
        </p:spPr>
        <p:txBody>
          <a:bodyPr wrap="square" rtlCol="0">
            <a:spAutoFit/>
          </a:bodyPr>
          <a:lstStyle/>
          <a:p>
            <a:r>
              <a:rPr lang="en-US" sz="3600" dirty="0">
                <a:latin typeface="SansSerif" panose="00000400000000000000" pitchFamily="2" charset="2"/>
              </a:rPr>
              <a:t>- A mesh is vertices connected by edges to compose faces that decomposed some a subset of a domain  </a:t>
            </a:r>
          </a:p>
          <a:p>
            <a:endParaRPr lang="en-US" sz="3600" dirty="0">
              <a:latin typeface="SansSerif" panose="00000400000000000000" pitchFamily="2" charset="2"/>
            </a:endParaRPr>
          </a:p>
        </p:txBody>
      </p:sp>
      <p:pic>
        <p:nvPicPr>
          <p:cNvPr id="4" name="Picture 3">
            <a:extLst>
              <a:ext uri="{FF2B5EF4-FFF2-40B4-BE49-F238E27FC236}">
                <a16:creationId xmlns:a16="http://schemas.microsoft.com/office/drawing/2014/main" id="{8ECEF34C-4F10-4C1C-B24C-B450D89C0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0" y="2977198"/>
            <a:ext cx="1716996" cy="2760233"/>
          </a:xfrm>
          <a:prstGeom prst="rect">
            <a:avLst/>
          </a:prstGeom>
        </p:spPr>
      </p:pic>
      <p:pic>
        <p:nvPicPr>
          <p:cNvPr id="8" name="Picture 7">
            <a:extLst>
              <a:ext uri="{FF2B5EF4-FFF2-40B4-BE49-F238E27FC236}">
                <a16:creationId xmlns:a16="http://schemas.microsoft.com/office/drawing/2014/main" id="{EC5455EA-6DBA-4F9E-8A9A-9B2014EC4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423" y="3023060"/>
            <a:ext cx="1777228" cy="2673753"/>
          </a:xfrm>
          <a:prstGeom prst="rect">
            <a:avLst/>
          </a:prstGeom>
        </p:spPr>
      </p:pic>
      <p:pic>
        <p:nvPicPr>
          <p:cNvPr id="13" name="Picture 12">
            <a:extLst>
              <a:ext uri="{FF2B5EF4-FFF2-40B4-BE49-F238E27FC236}">
                <a16:creationId xmlns:a16="http://schemas.microsoft.com/office/drawing/2014/main" id="{5F036F56-CD86-4AF1-9307-57C1B5976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256" y="3023060"/>
            <a:ext cx="1789635" cy="2714371"/>
          </a:xfrm>
          <a:prstGeom prst="rect">
            <a:avLst/>
          </a:prstGeom>
        </p:spPr>
      </p:pic>
      <p:pic>
        <p:nvPicPr>
          <p:cNvPr id="21" name="Picture 20" descr="A picture containing table, athletic game&#10;&#10;Description generated with high confidence">
            <a:extLst>
              <a:ext uri="{FF2B5EF4-FFF2-40B4-BE49-F238E27FC236}">
                <a16:creationId xmlns:a16="http://schemas.microsoft.com/office/drawing/2014/main" id="{95246BD7-0CFA-412F-BB5D-305D7E59B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1134" y="2603102"/>
            <a:ext cx="2839271" cy="3588521"/>
          </a:xfrm>
          <a:prstGeom prst="rect">
            <a:avLst/>
          </a:prstGeom>
        </p:spPr>
      </p:pic>
      <p:sp>
        <p:nvSpPr>
          <p:cNvPr id="24" name="TextBox 23">
            <a:extLst>
              <a:ext uri="{FF2B5EF4-FFF2-40B4-BE49-F238E27FC236}">
                <a16:creationId xmlns:a16="http://schemas.microsoft.com/office/drawing/2014/main" id="{82D3A126-3CBD-4308-B407-4765CDDB1BD2}"/>
              </a:ext>
            </a:extLst>
          </p:cNvPr>
          <p:cNvSpPr txBox="1"/>
          <p:nvPr/>
        </p:nvSpPr>
        <p:spPr>
          <a:xfrm>
            <a:off x="146581" y="5904035"/>
            <a:ext cx="1549574" cy="584775"/>
          </a:xfrm>
          <a:prstGeom prst="rect">
            <a:avLst/>
          </a:prstGeom>
          <a:noFill/>
        </p:spPr>
        <p:txBody>
          <a:bodyPr wrap="square" rtlCol="0">
            <a:spAutoFit/>
          </a:bodyPr>
          <a:lstStyle/>
          <a:p>
            <a:r>
              <a:rPr lang="en-US" sz="3200" b="1" i="1" dirty="0">
                <a:solidFill>
                  <a:srgbClr val="FFC000"/>
                </a:solidFill>
              </a:rPr>
              <a:t>Vertices </a:t>
            </a:r>
          </a:p>
        </p:txBody>
      </p:sp>
      <p:sp>
        <p:nvSpPr>
          <p:cNvPr id="25" name="TextBox 24">
            <a:extLst>
              <a:ext uri="{FF2B5EF4-FFF2-40B4-BE49-F238E27FC236}">
                <a16:creationId xmlns:a16="http://schemas.microsoft.com/office/drawing/2014/main" id="{8E2FCE00-051C-4EB8-8BFB-B27BC927885D}"/>
              </a:ext>
            </a:extLst>
          </p:cNvPr>
          <p:cNvSpPr txBox="1"/>
          <p:nvPr/>
        </p:nvSpPr>
        <p:spPr>
          <a:xfrm>
            <a:off x="3223029" y="5899537"/>
            <a:ext cx="1549574" cy="584775"/>
          </a:xfrm>
          <a:prstGeom prst="rect">
            <a:avLst/>
          </a:prstGeom>
          <a:noFill/>
        </p:spPr>
        <p:txBody>
          <a:bodyPr wrap="square" rtlCol="0">
            <a:spAutoFit/>
          </a:bodyPr>
          <a:lstStyle/>
          <a:p>
            <a:pPr algn="ctr"/>
            <a:r>
              <a:rPr lang="en-US" sz="3200" b="1" i="1" dirty="0">
                <a:solidFill>
                  <a:srgbClr val="FFC000"/>
                </a:solidFill>
              </a:rPr>
              <a:t>Edges </a:t>
            </a:r>
          </a:p>
        </p:txBody>
      </p:sp>
      <p:sp>
        <p:nvSpPr>
          <p:cNvPr id="26" name="TextBox 25">
            <a:extLst>
              <a:ext uri="{FF2B5EF4-FFF2-40B4-BE49-F238E27FC236}">
                <a16:creationId xmlns:a16="http://schemas.microsoft.com/office/drawing/2014/main" id="{54BED8E3-B6DF-45B6-824F-7D1E1E518623}"/>
              </a:ext>
            </a:extLst>
          </p:cNvPr>
          <p:cNvSpPr txBox="1"/>
          <p:nvPr/>
        </p:nvSpPr>
        <p:spPr>
          <a:xfrm>
            <a:off x="5964256" y="5971759"/>
            <a:ext cx="1549574" cy="584775"/>
          </a:xfrm>
          <a:prstGeom prst="rect">
            <a:avLst/>
          </a:prstGeom>
          <a:noFill/>
        </p:spPr>
        <p:txBody>
          <a:bodyPr wrap="square" rtlCol="0">
            <a:spAutoFit/>
          </a:bodyPr>
          <a:lstStyle/>
          <a:p>
            <a:pPr algn="ctr"/>
            <a:r>
              <a:rPr lang="en-US" sz="3200" b="1" i="1" dirty="0">
                <a:solidFill>
                  <a:srgbClr val="FFC000"/>
                </a:solidFill>
              </a:rPr>
              <a:t>Faces </a:t>
            </a:r>
          </a:p>
        </p:txBody>
      </p:sp>
      <p:cxnSp>
        <p:nvCxnSpPr>
          <p:cNvPr id="28" name="Straight Arrow Connector 27">
            <a:extLst>
              <a:ext uri="{FF2B5EF4-FFF2-40B4-BE49-F238E27FC236}">
                <a16:creationId xmlns:a16="http://schemas.microsoft.com/office/drawing/2014/main" id="{DC2AB1C4-F3D5-45A6-989F-A908EAD2B815}"/>
              </a:ext>
            </a:extLst>
          </p:cNvPr>
          <p:cNvCxnSpPr>
            <a:stCxn id="4" idx="3"/>
            <a:endCxn id="8" idx="1"/>
          </p:cNvCxnSpPr>
          <p:nvPr/>
        </p:nvCxnSpPr>
        <p:spPr>
          <a:xfrm>
            <a:off x="1779866" y="4357315"/>
            <a:ext cx="1503557" cy="26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BE6C09-BF68-4DC9-A4C8-627A41C3ECFD}"/>
              </a:ext>
            </a:extLst>
          </p:cNvPr>
          <p:cNvCxnSpPr>
            <a:cxnSpLocks/>
            <a:stCxn id="8" idx="3"/>
            <a:endCxn id="13" idx="1"/>
          </p:cNvCxnSpPr>
          <p:nvPr/>
        </p:nvCxnSpPr>
        <p:spPr>
          <a:xfrm>
            <a:off x="5060651" y="4359937"/>
            <a:ext cx="903605" cy="203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5892897-6C83-4D5A-AC70-075206620DE3}"/>
              </a:ext>
            </a:extLst>
          </p:cNvPr>
          <p:cNvSpPr txBox="1"/>
          <p:nvPr/>
        </p:nvSpPr>
        <p:spPr>
          <a:xfrm>
            <a:off x="1620314" y="3935698"/>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connected  </a:t>
            </a:r>
          </a:p>
        </p:txBody>
      </p:sp>
      <p:sp>
        <p:nvSpPr>
          <p:cNvPr id="37" name="TextBox 36">
            <a:extLst>
              <a:ext uri="{FF2B5EF4-FFF2-40B4-BE49-F238E27FC236}">
                <a16:creationId xmlns:a16="http://schemas.microsoft.com/office/drawing/2014/main" id="{99BEC83B-D31B-4961-A722-D6FA6490F19D}"/>
              </a:ext>
            </a:extLst>
          </p:cNvPr>
          <p:cNvSpPr txBox="1"/>
          <p:nvPr/>
        </p:nvSpPr>
        <p:spPr>
          <a:xfrm>
            <a:off x="1594023" y="4327015"/>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by</a:t>
            </a:r>
          </a:p>
        </p:txBody>
      </p:sp>
      <p:sp>
        <p:nvSpPr>
          <p:cNvPr id="40" name="TextBox 39">
            <a:extLst>
              <a:ext uri="{FF2B5EF4-FFF2-40B4-BE49-F238E27FC236}">
                <a16:creationId xmlns:a16="http://schemas.microsoft.com/office/drawing/2014/main" id="{49178ABA-ADEC-4F6B-839D-E7D439F3A354}"/>
              </a:ext>
            </a:extLst>
          </p:cNvPr>
          <p:cNvSpPr txBox="1"/>
          <p:nvPr/>
        </p:nvSpPr>
        <p:spPr>
          <a:xfrm>
            <a:off x="4541149" y="3895649"/>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form</a:t>
            </a:r>
          </a:p>
        </p:txBody>
      </p:sp>
      <p:sp>
        <p:nvSpPr>
          <p:cNvPr id="47" name="TextBox 46">
            <a:extLst>
              <a:ext uri="{FF2B5EF4-FFF2-40B4-BE49-F238E27FC236}">
                <a16:creationId xmlns:a16="http://schemas.microsoft.com/office/drawing/2014/main" id="{58C1A338-8E75-4D2E-9262-40D25F1CD38D}"/>
              </a:ext>
            </a:extLst>
          </p:cNvPr>
          <p:cNvSpPr txBox="1"/>
          <p:nvPr/>
        </p:nvSpPr>
        <p:spPr>
          <a:xfrm>
            <a:off x="8856137" y="6191623"/>
            <a:ext cx="3454268" cy="523220"/>
          </a:xfrm>
          <a:prstGeom prst="rect">
            <a:avLst/>
          </a:prstGeom>
          <a:noFill/>
        </p:spPr>
        <p:txBody>
          <a:bodyPr wrap="square" rtlCol="0">
            <a:spAutoFit/>
          </a:bodyPr>
          <a:lstStyle/>
          <a:p>
            <a:pPr algn="ctr"/>
            <a:r>
              <a:rPr lang="en-US" sz="2800" b="1" i="1" dirty="0">
                <a:solidFill>
                  <a:srgbClr val="FFC000"/>
                </a:solidFill>
              </a:rPr>
              <a:t>Domain subset</a:t>
            </a:r>
          </a:p>
        </p:txBody>
      </p:sp>
      <p:cxnSp>
        <p:nvCxnSpPr>
          <p:cNvPr id="48" name="Straight Arrow Connector 47">
            <a:extLst>
              <a:ext uri="{FF2B5EF4-FFF2-40B4-BE49-F238E27FC236}">
                <a16:creationId xmlns:a16="http://schemas.microsoft.com/office/drawing/2014/main" id="{A327DCEC-375A-4D3A-8D99-37CD9445356F}"/>
              </a:ext>
            </a:extLst>
          </p:cNvPr>
          <p:cNvCxnSpPr>
            <a:cxnSpLocks/>
            <a:stCxn id="13" idx="3"/>
            <a:endCxn id="21" idx="1"/>
          </p:cNvCxnSpPr>
          <p:nvPr/>
        </p:nvCxnSpPr>
        <p:spPr>
          <a:xfrm>
            <a:off x="7753891" y="4380246"/>
            <a:ext cx="1717243" cy="17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437398-D361-41AB-97CD-F151F5460055}"/>
              </a:ext>
            </a:extLst>
          </p:cNvPr>
          <p:cNvSpPr txBox="1"/>
          <p:nvPr/>
        </p:nvSpPr>
        <p:spPr>
          <a:xfrm>
            <a:off x="7654543" y="3871374"/>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approximate</a:t>
            </a:r>
          </a:p>
        </p:txBody>
      </p:sp>
      <p:sp>
        <p:nvSpPr>
          <p:cNvPr id="60" name="TextBox 59">
            <a:extLst>
              <a:ext uri="{FF2B5EF4-FFF2-40B4-BE49-F238E27FC236}">
                <a16:creationId xmlns:a16="http://schemas.microsoft.com/office/drawing/2014/main" id="{F3A4199E-4518-48E8-B69D-11E8C6EB170D}"/>
              </a:ext>
            </a:extLst>
          </p:cNvPr>
          <p:cNvSpPr txBox="1"/>
          <p:nvPr/>
        </p:nvSpPr>
        <p:spPr>
          <a:xfrm>
            <a:off x="-5573" y="6523699"/>
            <a:ext cx="11939657" cy="369332"/>
          </a:xfrm>
          <a:prstGeom prst="rect">
            <a:avLst/>
          </a:prstGeom>
          <a:noFill/>
        </p:spPr>
        <p:txBody>
          <a:bodyPr wrap="square" rtlCol="0">
            <a:spAutoFit/>
          </a:bodyPr>
          <a:lstStyle/>
          <a:p>
            <a:r>
              <a:rPr lang="en-US" i="1" dirty="0">
                <a:solidFill>
                  <a:schemeClr val="accent1">
                    <a:lumMod val="60000"/>
                    <a:lumOff val="40000"/>
                  </a:schemeClr>
                </a:solidFill>
                <a:latin typeface="SansSerif" panose="00000400000000000000" pitchFamily="2" charset="2"/>
              </a:rPr>
              <a:t>Credits: Wikipedia</a:t>
            </a:r>
          </a:p>
        </p:txBody>
      </p:sp>
    </p:spTree>
    <p:extLst>
      <p:ext uri="{BB962C8B-B14F-4D97-AF65-F5344CB8AC3E}">
        <p14:creationId xmlns:p14="http://schemas.microsoft.com/office/powerpoint/2010/main" val="337198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Mesh</a:t>
            </a:r>
          </a:p>
        </p:txBody>
      </p:sp>
      <p:sp>
        <p:nvSpPr>
          <p:cNvPr id="12" name="TextBox 11">
            <a:extLst>
              <a:ext uri="{FF2B5EF4-FFF2-40B4-BE49-F238E27FC236}">
                <a16:creationId xmlns:a16="http://schemas.microsoft.com/office/drawing/2014/main" id="{3A168666-A1DC-415D-AD7B-818172BA949A}"/>
              </a:ext>
            </a:extLst>
          </p:cNvPr>
          <p:cNvSpPr txBox="1"/>
          <p:nvPr/>
        </p:nvSpPr>
        <p:spPr>
          <a:xfrm>
            <a:off x="252343" y="1433295"/>
            <a:ext cx="11939657" cy="1200329"/>
          </a:xfrm>
          <a:prstGeom prst="rect">
            <a:avLst/>
          </a:prstGeom>
          <a:noFill/>
        </p:spPr>
        <p:txBody>
          <a:bodyPr wrap="square" rtlCol="0">
            <a:spAutoFit/>
          </a:bodyPr>
          <a:lstStyle/>
          <a:p>
            <a:r>
              <a:rPr lang="en-US" sz="3600" dirty="0">
                <a:latin typeface="SansSerif" panose="00000400000000000000" pitchFamily="2" charset="2"/>
              </a:rPr>
              <a:t>- The domain subset we are trying to approximate could be 2D domain, 2D domain embedded in 3D  or 3D domain</a:t>
            </a:r>
          </a:p>
        </p:txBody>
      </p:sp>
      <p:pic>
        <p:nvPicPr>
          <p:cNvPr id="6" name="Picture 5" descr="A picture containing ray, fish, animal&#10;&#10;Description generated with very high confidence">
            <a:extLst>
              <a:ext uri="{FF2B5EF4-FFF2-40B4-BE49-F238E27FC236}">
                <a16:creationId xmlns:a16="http://schemas.microsoft.com/office/drawing/2014/main" id="{D2E97AA7-19FA-4EA2-B841-10A98AE2C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54" y="3017687"/>
            <a:ext cx="3869913" cy="1916464"/>
          </a:xfrm>
          <a:prstGeom prst="rect">
            <a:avLst/>
          </a:prstGeom>
        </p:spPr>
      </p:pic>
      <p:pic>
        <p:nvPicPr>
          <p:cNvPr id="8" name="Picture 7" descr="A person looking at the camera&#10;&#10;Description generated with high confidence">
            <a:extLst>
              <a:ext uri="{FF2B5EF4-FFF2-40B4-BE49-F238E27FC236}">
                <a16:creationId xmlns:a16="http://schemas.microsoft.com/office/drawing/2014/main" id="{7B76059B-5102-4FE5-A338-85FA21CFE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567" y="2633624"/>
            <a:ext cx="3041205" cy="3254843"/>
          </a:xfrm>
          <a:prstGeom prst="rect">
            <a:avLst/>
          </a:prstGeom>
        </p:spPr>
      </p:pic>
      <p:pic>
        <p:nvPicPr>
          <p:cNvPr id="11" name="Picture 10" descr="A close up of a blue background&#10;&#10;Description generated with high confidence">
            <a:extLst>
              <a:ext uri="{FF2B5EF4-FFF2-40B4-BE49-F238E27FC236}">
                <a16:creationId xmlns:a16="http://schemas.microsoft.com/office/drawing/2014/main" id="{1954D178-0485-4170-87C7-8CFF3FC5D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3331" y="2612557"/>
            <a:ext cx="3124649" cy="3254843"/>
          </a:xfrm>
          <a:prstGeom prst="rect">
            <a:avLst/>
          </a:prstGeom>
        </p:spPr>
      </p:pic>
      <p:sp>
        <p:nvSpPr>
          <p:cNvPr id="15" name="TextBox 14">
            <a:extLst>
              <a:ext uri="{FF2B5EF4-FFF2-40B4-BE49-F238E27FC236}">
                <a16:creationId xmlns:a16="http://schemas.microsoft.com/office/drawing/2014/main" id="{8BB602F9-F1D9-43A6-868D-1F1051EB118D}"/>
              </a:ext>
            </a:extLst>
          </p:cNvPr>
          <p:cNvSpPr txBox="1"/>
          <p:nvPr/>
        </p:nvSpPr>
        <p:spPr>
          <a:xfrm>
            <a:off x="1135365" y="5025826"/>
            <a:ext cx="2119690" cy="584775"/>
          </a:xfrm>
          <a:prstGeom prst="rect">
            <a:avLst/>
          </a:prstGeom>
          <a:noFill/>
        </p:spPr>
        <p:txBody>
          <a:bodyPr wrap="square" rtlCol="0">
            <a:spAutoFit/>
          </a:bodyPr>
          <a:lstStyle/>
          <a:p>
            <a:r>
              <a:rPr lang="en-US" sz="3200" b="1" i="1" dirty="0">
                <a:solidFill>
                  <a:srgbClr val="FFC000"/>
                </a:solidFill>
              </a:rPr>
              <a:t>2D Domain</a:t>
            </a:r>
          </a:p>
        </p:txBody>
      </p:sp>
      <p:sp>
        <p:nvSpPr>
          <p:cNvPr id="16" name="TextBox 15">
            <a:extLst>
              <a:ext uri="{FF2B5EF4-FFF2-40B4-BE49-F238E27FC236}">
                <a16:creationId xmlns:a16="http://schemas.microsoft.com/office/drawing/2014/main" id="{3AB393AF-743E-41D4-8F79-40DCBA8C0914}"/>
              </a:ext>
            </a:extLst>
          </p:cNvPr>
          <p:cNvSpPr txBox="1"/>
          <p:nvPr/>
        </p:nvSpPr>
        <p:spPr>
          <a:xfrm>
            <a:off x="9145810" y="5975425"/>
            <a:ext cx="2119690" cy="584775"/>
          </a:xfrm>
          <a:prstGeom prst="rect">
            <a:avLst/>
          </a:prstGeom>
          <a:noFill/>
        </p:spPr>
        <p:txBody>
          <a:bodyPr wrap="square" rtlCol="0">
            <a:spAutoFit/>
          </a:bodyPr>
          <a:lstStyle/>
          <a:p>
            <a:r>
              <a:rPr lang="en-US" sz="3200" b="1" i="1" dirty="0">
                <a:solidFill>
                  <a:srgbClr val="FFC000"/>
                </a:solidFill>
              </a:rPr>
              <a:t>3D Domain</a:t>
            </a:r>
          </a:p>
        </p:txBody>
      </p:sp>
      <p:sp>
        <p:nvSpPr>
          <p:cNvPr id="17" name="TextBox 16">
            <a:extLst>
              <a:ext uri="{FF2B5EF4-FFF2-40B4-BE49-F238E27FC236}">
                <a16:creationId xmlns:a16="http://schemas.microsoft.com/office/drawing/2014/main" id="{E67D7AED-A4DF-4ABA-9E61-3D6BAE455B7C}"/>
              </a:ext>
            </a:extLst>
          </p:cNvPr>
          <p:cNvSpPr txBox="1"/>
          <p:nvPr/>
        </p:nvSpPr>
        <p:spPr>
          <a:xfrm>
            <a:off x="4289954" y="5823579"/>
            <a:ext cx="3864429" cy="1077218"/>
          </a:xfrm>
          <a:prstGeom prst="rect">
            <a:avLst/>
          </a:prstGeom>
          <a:noFill/>
        </p:spPr>
        <p:txBody>
          <a:bodyPr wrap="square" rtlCol="0">
            <a:spAutoFit/>
          </a:bodyPr>
          <a:lstStyle/>
          <a:p>
            <a:pPr algn="ctr"/>
            <a:r>
              <a:rPr lang="en-US" sz="3200" b="1" i="1" dirty="0">
                <a:solidFill>
                  <a:srgbClr val="FFC000"/>
                </a:solidFill>
              </a:rPr>
              <a:t>Curved surface</a:t>
            </a:r>
          </a:p>
          <a:p>
            <a:pPr algn="ctr"/>
            <a:r>
              <a:rPr lang="en-US" sz="3200" b="1" i="1" dirty="0">
                <a:solidFill>
                  <a:srgbClr val="FFC000"/>
                </a:solidFill>
              </a:rPr>
              <a:t>2D embedded in 3D</a:t>
            </a:r>
          </a:p>
        </p:txBody>
      </p:sp>
      <p:sp>
        <p:nvSpPr>
          <p:cNvPr id="18" name="TextBox 17">
            <a:extLst>
              <a:ext uri="{FF2B5EF4-FFF2-40B4-BE49-F238E27FC236}">
                <a16:creationId xmlns:a16="http://schemas.microsoft.com/office/drawing/2014/main" id="{9D1DA1C0-DACA-4126-A68E-A827BC7D9A3F}"/>
              </a:ext>
            </a:extLst>
          </p:cNvPr>
          <p:cNvSpPr txBox="1"/>
          <p:nvPr/>
        </p:nvSpPr>
        <p:spPr>
          <a:xfrm>
            <a:off x="10797437" y="6453051"/>
            <a:ext cx="1394564" cy="338554"/>
          </a:xfrm>
          <a:prstGeom prst="rect">
            <a:avLst/>
          </a:prstGeom>
          <a:noFill/>
        </p:spPr>
        <p:txBody>
          <a:bodyPr wrap="square" rtlCol="0">
            <a:spAutoFit/>
          </a:bodyPr>
          <a:lstStyle/>
          <a:p>
            <a:r>
              <a:rPr lang="en-US" sz="1600" i="1" dirty="0">
                <a:solidFill>
                  <a:schemeClr val="accent1">
                    <a:lumMod val="60000"/>
                    <a:lumOff val="40000"/>
                  </a:schemeClr>
                </a:solidFill>
                <a:latin typeface="SansSerif" panose="00000400000000000000" pitchFamily="2" charset="2"/>
              </a:rPr>
              <a:t>Credits: CGAL</a:t>
            </a:r>
          </a:p>
        </p:txBody>
      </p:sp>
    </p:spTree>
    <p:extLst>
      <p:ext uri="{BB962C8B-B14F-4D97-AF65-F5344CB8AC3E}">
        <p14:creationId xmlns:p14="http://schemas.microsoft.com/office/powerpoint/2010/main" val="245790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Mesh</a:t>
            </a:r>
          </a:p>
        </p:txBody>
      </p:sp>
      <p:sp>
        <p:nvSpPr>
          <p:cNvPr id="12" name="TextBox 11">
            <a:extLst>
              <a:ext uri="{FF2B5EF4-FFF2-40B4-BE49-F238E27FC236}">
                <a16:creationId xmlns:a16="http://schemas.microsoft.com/office/drawing/2014/main" id="{3A168666-A1DC-415D-AD7B-818172BA949A}"/>
              </a:ext>
            </a:extLst>
          </p:cNvPr>
          <p:cNvSpPr txBox="1"/>
          <p:nvPr/>
        </p:nvSpPr>
        <p:spPr>
          <a:xfrm>
            <a:off x="63201" y="1531266"/>
            <a:ext cx="11939657" cy="3908762"/>
          </a:xfrm>
          <a:prstGeom prst="rect">
            <a:avLst/>
          </a:prstGeom>
          <a:noFill/>
        </p:spPr>
        <p:txBody>
          <a:bodyPr wrap="square" rtlCol="0">
            <a:spAutoFit/>
          </a:bodyPr>
          <a:lstStyle/>
          <a:p>
            <a:r>
              <a:rPr lang="en-US" sz="3600" dirty="0">
                <a:latin typeface="SansSerif" panose="00000400000000000000" pitchFamily="2" charset="2"/>
              </a:rPr>
              <a:t>- Faces are most commonly triangles or quad</a:t>
            </a:r>
          </a:p>
          <a:p>
            <a:endParaRPr lang="en-US" sz="3600" dirty="0">
              <a:latin typeface="SansSerif" panose="00000400000000000000" pitchFamily="2" charset="2"/>
            </a:endParaRPr>
          </a:p>
          <a:p>
            <a:endParaRPr lang="en-US" sz="2400" dirty="0">
              <a:latin typeface="SansSerif" panose="00000400000000000000" pitchFamily="2" charset="2"/>
            </a:endParaRPr>
          </a:p>
          <a:p>
            <a:r>
              <a:rPr lang="en-US" sz="3600" dirty="0">
                <a:latin typeface="SansSerif" panose="00000400000000000000" pitchFamily="2" charset="2"/>
              </a:rPr>
              <a:t>- In 3D, they becomes tetrahedron and hexahedrons</a:t>
            </a:r>
          </a:p>
          <a:p>
            <a:endParaRPr lang="en-US" sz="1600" dirty="0">
              <a:latin typeface="SansSerif" panose="00000400000000000000" pitchFamily="2" charset="2"/>
            </a:endParaRPr>
          </a:p>
          <a:p>
            <a:endParaRPr lang="en-US" sz="2800" dirty="0">
              <a:latin typeface="SansSerif" panose="00000400000000000000" pitchFamily="2" charset="2"/>
            </a:endParaRPr>
          </a:p>
          <a:p>
            <a:r>
              <a:rPr lang="en-US" sz="3600" dirty="0">
                <a:latin typeface="SansSerif" panose="00000400000000000000" pitchFamily="2" charset="2"/>
              </a:rPr>
              <a:t>- Do not allow overlapping faces or intersecting elements.</a:t>
            </a:r>
          </a:p>
          <a:p>
            <a:endParaRPr lang="en-US" sz="3600" dirty="0">
              <a:latin typeface="SansSerif" panose="00000400000000000000" pitchFamily="2" charset="2"/>
            </a:endParaRPr>
          </a:p>
        </p:txBody>
      </p:sp>
      <p:sp>
        <p:nvSpPr>
          <p:cNvPr id="2" name="Isosceles Triangle 1">
            <a:extLst>
              <a:ext uri="{FF2B5EF4-FFF2-40B4-BE49-F238E27FC236}">
                <a16:creationId xmlns:a16="http://schemas.microsoft.com/office/drawing/2014/main" id="{E07536C8-9C7C-4BF5-9827-6B4D8FC5096B}"/>
              </a:ext>
            </a:extLst>
          </p:cNvPr>
          <p:cNvSpPr/>
          <p:nvPr/>
        </p:nvSpPr>
        <p:spPr>
          <a:xfrm>
            <a:off x="8749392" y="1182793"/>
            <a:ext cx="1284514" cy="1005083"/>
          </a:xfrm>
          <a:prstGeom prst="triangle">
            <a:avLst/>
          </a:prstGeom>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rallelogram 2">
            <a:extLst>
              <a:ext uri="{FF2B5EF4-FFF2-40B4-BE49-F238E27FC236}">
                <a16:creationId xmlns:a16="http://schemas.microsoft.com/office/drawing/2014/main" id="{0DC33763-0EC8-4298-BE17-84D55C2B858C}"/>
              </a:ext>
            </a:extLst>
          </p:cNvPr>
          <p:cNvSpPr/>
          <p:nvPr/>
        </p:nvSpPr>
        <p:spPr>
          <a:xfrm>
            <a:off x="10458450" y="969335"/>
            <a:ext cx="1395482" cy="1005084"/>
          </a:xfrm>
          <a:prstGeom prst="parallelogram">
            <a:avLst/>
          </a:prstGeom>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accessory, furniture&#10;&#10;Description generated with high confidence">
            <a:extLst>
              <a:ext uri="{FF2B5EF4-FFF2-40B4-BE49-F238E27FC236}">
                <a16:creationId xmlns:a16="http://schemas.microsoft.com/office/drawing/2014/main" id="{E597848D-9A70-485D-A7DD-CFB061886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3903" y="2800778"/>
            <a:ext cx="1092200" cy="1041400"/>
          </a:xfrm>
          <a:prstGeom prst="rect">
            <a:avLst/>
          </a:prstGeom>
        </p:spPr>
      </p:pic>
      <p:pic>
        <p:nvPicPr>
          <p:cNvPr id="11" name="Picture 10" descr="A close up of a logo&#10;&#10;Description generated with high confidence">
            <a:extLst>
              <a:ext uri="{FF2B5EF4-FFF2-40B4-BE49-F238E27FC236}">
                <a16:creationId xmlns:a16="http://schemas.microsoft.com/office/drawing/2014/main" id="{81002F33-287B-4BA3-A60D-9A167E340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7100" y="3429000"/>
            <a:ext cx="1104900" cy="1130300"/>
          </a:xfrm>
          <a:prstGeom prst="rect">
            <a:avLst/>
          </a:prstGeom>
        </p:spPr>
      </p:pic>
      <p:pic>
        <p:nvPicPr>
          <p:cNvPr id="15" name="Picture 14" descr="A picture containing outdoor object&#10;&#10;Description generated with very high confidence">
            <a:extLst>
              <a:ext uri="{FF2B5EF4-FFF2-40B4-BE49-F238E27FC236}">
                <a16:creationId xmlns:a16="http://schemas.microsoft.com/office/drawing/2014/main" id="{13E98965-2BF6-44D0-97A2-5BE723651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8435" y="4824813"/>
            <a:ext cx="3341915" cy="1911036"/>
          </a:xfrm>
          <a:prstGeom prst="rect">
            <a:avLst/>
          </a:prstGeom>
        </p:spPr>
      </p:pic>
      <p:pic>
        <p:nvPicPr>
          <p:cNvPr id="29" name="Graphic 28" descr="Close">
            <a:extLst>
              <a:ext uri="{FF2B5EF4-FFF2-40B4-BE49-F238E27FC236}">
                <a16:creationId xmlns:a16="http://schemas.microsoft.com/office/drawing/2014/main" id="{58453423-C6EB-4586-BB73-04213780085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7038" y="6071141"/>
            <a:ext cx="664708" cy="664708"/>
          </a:xfrm>
          <a:prstGeom prst="rect">
            <a:avLst/>
          </a:prstGeom>
        </p:spPr>
      </p:pic>
      <p:pic>
        <p:nvPicPr>
          <p:cNvPr id="18" name="Picture 17" descr="A picture containing device, building&#10;&#10;Description generated with high confidence">
            <a:extLst>
              <a:ext uri="{FF2B5EF4-FFF2-40B4-BE49-F238E27FC236}">
                <a16:creationId xmlns:a16="http://schemas.microsoft.com/office/drawing/2014/main" id="{A65500A1-40A5-4412-BB2F-34A8111297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8666" y="4800687"/>
            <a:ext cx="3341916" cy="1904373"/>
          </a:xfrm>
          <a:prstGeom prst="rect">
            <a:avLst/>
          </a:prstGeom>
        </p:spPr>
      </p:pic>
      <p:pic>
        <p:nvPicPr>
          <p:cNvPr id="20" name="Picture 19" descr="A picture containing green&#10;&#10;Description generated with high confidence">
            <a:extLst>
              <a:ext uri="{FF2B5EF4-FFF2-40B4-BE49-F238E27FC236}">
                <a16:creationId xmlns:a16="http://schemas.microsoft.com/office/drawing/2014/main" id="{CD00AC03-FEBB-4358-9CA5-EEA4C43F53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4140" y="6052930"/>
            <a:ext cx="671174" cy="621937"/>
          </a:xfrm>
          <a:prstGeom prst="rect">
            <a:avLst/>
          </a:prstGeom>
        </p:spPr>
      </p:pic>
    </p:spTree>
    <p:extLst>
      <p:ext uri="{BB962C8B-B14F-4D97-AF65-F5344CB8AC3E}">
        <p14:creationId xmlns:p14="http://schemas.microsoft.com/office/powerpoint/2010/main" val="143743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Remeshing</a:t>
            </a:r>
          </a:p>
        </p:txBody>
      </p:sp>
      <p:sp>
        <p:nvSpPr>
          <p:cNvPr id="4" name="TextBox 3">
            <a:extLst>
              <a:ext uri="{FF2B5EF4-FFF2-40B4-BE49-F238E27FC236}">
                <a16:creationId xmlns:a16="http://schemas.microsoft.com/office/drawing/2014/main" id="{89027F3B-9435-4F27-94A6-158A0649FB69}"/>
              </a:ext>
            </a:extLst>
          </p:cNvPr>
          <p:cNvSpPr txBox="1"/>
          <p:nvPr/>
        </p:nvSpPr>
        <p:spPr>
          <a:xfrm>
            <a:off x="-1" y="1123493"/>
            <a:ext cx="11939657" cy="1815882"/>
          </a:xfrm>
          <a:prstGeom prst="rect">
            <a:avLst/>
          </a:prstGeom>
          <a:noFill/>
        </p:spPr>
        <p:txBody>
          <a:bodyPr wrap="square" rtlCol="0">
            <a:spAutoFit/>
          </a:bodyPr>
          <a:lstStyle/>
          <a:p>
            <a:r>
              <a:rPr lang="en-US" sz="3600" dirty="0">
                <a:latin typeface="SansSerif" panose="00000400000000000000" pitchFamily="2" charset="2"/>
              </a:rPr>
              <a:t>- Turning an input low-quality mesh into a high-quality one</a:t>
            </a:r>
          </a:p>
          <a:p>
            <a:r>
              <a:rPr lang="en-US" sz="3600" dirty="0">
                <a:latin typeface="SansSerif" panose="00000400000000000000" pitchFamily="2" charset="2"/>
              </a:rPr>
              <a:t>- Quality is based on the application</a:t>
            </a:r>
          </a:p>
          <a:p>
            <a:r>
              <a:rPr lang="en-US" sz="3600" dirty="0">
                <a:latin typeface="SansSerif" panose="00000400000000000000" pitchFamily="2" charset="2"/>
              </a:rPr>
              <a:t>- Common desirable quality: </a:t>
            </a:r>
            <a:r>
              <a:rPr lang="en-US" sz="3600" i="1" dirty="0">
                <a:solidFill>
                  <a:srgbClr val="FFC000"/>
                </a:solidFill>
                <a:latin typeface="SansSerif" panose="00000400000000000000" pitchFamily="2" charset="2"/>
              </a:rPr>
              <a:t>regularity</a:t>
            </a:r>
            <a:r>
              <a:rPr lang="en-US" sz="3600" i="1" dirty="0">
                <a:latin typeface="SansSerif" panose="00000400000000000000" pitchFamily="2" charset="2"/>
              </a:rPr>
              <a:t>  </a:t>
            </a:r>
          </a:p>
        </p:txBody>
      </p:sp>
      <p:pic>
        <p:nvPicPr>
          <p:cNvPr id="3" name="Picture 2" descr="A close up of an animal&#10;&#10;Description generated with high confidence">
            <a:extLst>
              <a:ext uri="{FF2B5EF4-FFF2-40B4-BE49-F238E27FC236}">
                <a16:creationId xmlns:a16="http://schemas.microsoft.com/office/drawing/2014/main" id="{5D3FDAE2-57F0-4475-8853-7AAB9893B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028" y="2863356"/>
            <a:ext cx="2669057" cy="3950992"/>
          </a:xfrm>
          <a:prstGeom prst="rect">
            <a:avLst/>
          </a:prstGeom>
        </p:spPr>
      </p:pic>
      <p:pic>
        <p:nvPicPr>
          <p:cNvPr id="7" name="Picture 6" descr="A picture containing clothing&#10;&#10;Description generated with high confidence">
            <a:extLst>
              <a:ext uri="{FF2B5EF4-FFF2-40B4-BE49-F238E27FC236}">
                <a16:creationId xmlns:a16="http://schemas.microsoft.com/office/drawing/2014/main" id="{A04EA6DF-9C0C-4A2E-A6DB-845A8DB48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094" y="2729006"/>
            <a:ext cx="2848809" cy="4074540"/>
          </a:xfrm>
          <a:prstGeom prst="rect">
            <a:avLst/>
          </a:prstGeom>
        </p:spPr>
      </p:pic>
      <p:pic>
        <p:nvPicPr>
          <p:cNvPr id="10" name="Graphic 9" descr="Arrow: Slight curve">
            <a:extLst>
              <a:ext uri="{FF2B5EF4-FFF2-40B4-BE49-F238E27FC236}">
                <a16:creationId xmlns:a16="http://schemas.microsoft.com/office/drawing/2014/main" id="{F7022D0F-3591-4243-9DFC-AB1172E741B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73563" y="4161316"/>
            <a:ext cx="1992528" cy="1163197"/>
          </a:xfrm>
          <a:prstGeom prst="rect">
            <a:avLst/>
          </a:prstGeom>
        </p:spPr>
      </p:pic>
      <p:sp>
        <p:nvSpPr>
          <p:cNvPr id="11" name="TextBox 10">
            <a:extLst>
              <a:ext uri="{FF2B5EF4-FFF2-40B4-BE49-F238E27FC236}">
                <a16:creationId xmlns:a16="http://schemas.microsoft.com/office/drawing/2014/main" id="{36A989F3-5594-4606-B7DC-F8E9B1A07247}"/>
              </a:ext>
            </a:extLst>
          </p:cNvPr>
          <p:cNvSpPr txBox="1"/>
          <p:nvPr/>
        </p:nvSpPr>
        <p:spPr>
          <a:xfrm>
            <a:off x="10364143" y="5726328"/>
            <a:ext cx="2110153" cy="1077218"/>
          </a:xfrm>
          <a:prstGeom prst="rect">
            <a:avLst/>
          </a:prstGeom>
          <a:noFill/>
        </p:spPr>
        <p:txBody>
          <a:bodyPr wrap="square" rtlCol="0">
            <a:spAutoFit/>
          </a:bodyPr>
          <a:lstStyle/>
          <a:p>
            <a:r>
              <a:rPr lang="en-US" sz="1600" i="1" dirty="0">
                <a:solidFill>
                  <a:schemeClr val="accent1">
                    <a:lumMod val="60000"/>
                    <a:lumOff val="40000"/>
                  </a:schemeClr>
                </a:solidFill>
                <a:latin typeface="SansSerif" panose="00000400000000000000" pitchFamily="2" charset="2"/>
              </a:rPr>
              <a:t>Interactive Geometry </a:t>
            </a:r>
          </a:p>
          <a:p>
            <a:r>
              <a:rPr lang="en-US" sz="1600" i="1" dirty="0">
                <a:solidFill>
                  <a:schemeClr val="accent1">
                    <a:lumMod val="60000"/>
                    <a:lumOff val="40000"/>
                  </a:schemeClr>
                </a:solidFill>
                <a:latin typeface="SansSerif" panose="00000400000000000000" pitchFamily="2" charset="2"/>
              </a:rPr>
              <a:t>Remeshing – </a:t>
            </a:r>
          </a:p>
          <a:p>
            <a:r>
              <a:rPr lang="en-US" sz="1600" i="1" dirty="0" err="1">
                <a:solidFill>
                  <a:schemeClr val="accent1">
                    <a:lumMod val="60000"/>
                    <a:lumOff val="40000"/>
                  </a:schemeClr>
                </a:solidFill>
                <a:latin typeface="SansSerif" panose="00000400000000000000" pitchFamily="2" charset="2"/>
              </a:rPr>
              <a:t>Alliez</a:t>
            </a:r>
            <a:r>
              <a:rPr lang="en-US" sz="1600" i="1" dirty="0">
                <a:solidFill>
                  <a:schemeClr val="accent1">
                    <a:lumMod val="60000"/>
                    <a:lumOff val="40000"/>
                  </a:schemeClr>
                </a:solidFill>
                <a:latin typeface="SansSerif" panose="00000400000000000000" pitchFamily="2" charset="2"/>
              </a:rPr>
              <a:t> ,et al.</a:t>
            </a:r>
          </a:p>
          <a:p>
            <a:r>
              <a:rPr lang="en-US" sz="1600" i="1" dirty="0">
                <a:solidFill>
                  <a:schemeClr val="accent1">
                    <a:lumMod val="60000"/>
                    <a:lumOff val="40000"/>
                  </a:schemeClr>
                </a:solidFill>
                <a:latin typeface="SansSerif" panose="00000400000000000000" pitchFamily="2" charset="2"/>
              </a:rPr>
              <a:t> 2002 </a:t>
            </a:r>
          </a:p>
        </p:txBody>
      </p:sp>
    </p:spTree>
    <p:extLst>
      <p:ext uri="{BB962C8B-B14F-4D97-AF65-F5344CB8AC3E}">
        <p14:creationId xmlns:p14="http://schemas.microsoft.com/office/powerpoint/2010/main" val="157498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Remeshing</a:t>
            </a:r>
          </a:p>
        </p:txBody>
      </p:sp>
      <p:sp>
        <p:nvSpPr>
          <p:cNvPr id="4" name="TextBox 3">
            <a:extLst>
              <a:ext uri="{FF2B5EF4-FFF2-40B4-BE49-F238E27FC236}">
                <a16:creationId xmlns:a16="http://schemas.microsoft.com/office/drawing/2014/main" id="{89027F3B-9435-4F27-94A6-158A0649FB69}"/>
              </a:ext>
            </a:extLst>
          </p:cNvPr>
          <p:cNvSpPr txBox="1"/>
          <p:nvPr/>
        </p:nvSpPr>
        <p:spPr>
          <a:xfrm>
            <a:off x="-1" y="1123493"/>
            <a:ext cx="11939657" cy="1815882"/>
          </a:xfrm>
          <a:prstGeom prst="rect">
            <a:avLst/>
          </a:prstGeom>
          <a:noFill/>
        </p:spPr>
        <p:txBody>
          <a:bodyPr wrap="square" rtlCol="0">
            <a:spAutoFit/>
          </a:bodyPr>
          <a:lstStyle/>
          <a:p>
            <a:r>
              <a:rPr lang="en-US" sz="3600" dirty="0">
                <a:latin typeface="SansSerif" panose="00000400000000000000" pitchFamily="2" charset="2"/>
              </a:rPr>
              <a:t>- Turning an input low-quality mesh into a high-quality one</a:t>
            </a:r>
          </a:p>
          <a:p>
            <a:r>
              <a:rPr lang="en-US" sz="3600" dirty="0">
                <a:latin typeface="SansSerif" panose="00000400000000000000" pitchFamily="2" charset="2"/>
              </a:rPr>
              <a:t>- Quality is based on the application</a:t>
            </a:r>
          </a:p>
          <a:p>
            <a:r>
              <a:rPr lang="en-US" sz="3600" dirty="0">
                <a:latin typeface="SansSerif" panose="00000400000000000000" pitchFamily="2" charset="2"/>
              </a:rPr>
              <a:t>- Common desirable quality: </a:t>
            </a:r>
            <a:r>
              <a:rPr lang="en-US" sz="3600" i="1" dirty="0">
                <a:solidFill>
                  <a:srgbClr val="FFC000"/>
                </a:solidFill>
                <a:latin typeface="SansSerif" panose="00000400000000000000" pitchFamily="2" charset="2"/>
              </a:rPr>
              <a:t>vertex count</a:t>
            </a:r>
          </a:p>
        </p:txBody>
      </p:sp>
      <p:pic>
        <p:nvPicPr>
          <p:cNvPr id="7" name="Picture 6" descr="A picture containing clothing&#10;&#10;Description generated with high confidence">
            <a:extLst>
              <a:ext uri="{FF2B5EF4-FFF2-40B4-BE49-F238E27FC236}">
                <a16:creationId xmlns:a16="http://schemas.microsoft.com/office/drawing/2014/main" id="{A04EA6DF-9C0C-4A2E-A6DB-845A8DB48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778" y="2707260"/>
            <a:ext cx="2848809" cy="4074540"/>
          </a:xfrm>
          <a:prstGeom prst="rect">
            <a:avLst/>
          </a:prstGeom>
        </p:spPr>
      </p:pic>
      <p:pic>
        <p:nvPicPr>
          <p:cNvPr id="10" name="Graphic 9" descr="Arrow: Slight curve">
            <a:extLst>
              <a:ext uri="{FF2B5EF4-FFF2-40B4-BE49-F238E27FC236}">
                <a16:creationId xmlns:a16="http://schemas.microsoft.com/office/drawing/2014/main" id="{F7022D0F-3591-4243-9DFC-AB1172E741B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3563" y="4161316"/>
            <a:ext cx="1992528" cy="1163197"/>
          </a:xfrm>
          <a:prstGeom prst="rect">
            <a:avLst/>
          </a:prstGeom>
        </p:spPr>
      </p:pic>
      <p:pic>
        <p:nvPicPr>
          <p:cNvPr id="6" name="Picture 5">
            <a:extLst>
              <a:ext uri="{FF2B5EF4-FFF2-40B4-BE49-F238E27FC236}">
                <a16:creationId xmlns:a16="http://schemas.microsoft.com/office/drawing/2014/main" id="{0D6EA8DF-1189-4827-BC74-99519D20A2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6920" y="2788140"/>
            <a:ext cx="2691972" cy="3993660"/>
          </a:xfrm>
          <a:prstGeom prst="rect">
            <a:avLst/>
          </a:prstGeom>
        </p:spPr>
      </p:pic>
      <p:sp>
        <p:nvSpPr>
          <p:cNvPr id="11" name="TextBox 10">
            <a:extLst>
              <a:ext uri="{FF2B5EF4-FFF2-40B4-BE49-F238E27FC236}">
                <a16:creationId xmlns:a16="http://schemas.microsoft.com/office/drawing/2014/main" id="{9167ACA6-3A8D-4D16-82B4-D4C14D57D3CF}"/>
              </a:ext>
            </a:extLst>
          </p:cNvPr>
          <p:cNvSpPr txBox="1"/>
          <p:nvPr/>
        </p:nvSpPr>
        <p:spPr>
          <a:xfrm>
            <a:off x="10408626" y="5726328"/>
            <a:ext cx="2110153" cy="1077218"/>
          </a:xfrm>
          <a:prstGeom prst="rect">
            <a:avLst/>
          </a:prstGeom>
          <a:noFill/>
        </p:spPr>
        <p:txBody>
          <a:bodyPr wrap="square" rtlCol="0">
            <a:spAutoFit/>
          </a:bodyPr>
          <a:lstStyle/>
          <a:p>
            <a:r>
              <a:rPr lang="en-US" sz="1600" i="1" dirty="0">
                <a:solidFill>
                  <a:schemeClr val="accent1">
                    <a:lumMod val="60000"/>
                    <a:lumOff val="40000"/>
                  </a:schemeClr>
                </a:solidFill>
                <a:latin typeface="SansSerif" panose="00000400000000000000" pitchFamily="2" charset="2"/>
              </a:rPr>
              <a:t>Interactive Geometry </a:t>
            </a:r>
          </a:p>
          <a:p>
            <a:r>
              <a:rPr lang="en-US" sz="1600" i="1" dirty="0">
                <a:solidFill>
                  <a:schemeClr val="accent1">
                    <a:lumMod val="60000"/>
                    <a:lumOff val="40000"/>
                  </a:schemeClr>
                </a:solidFill>
                <a:latin typeface="SansSerif" panose="00000400000000000000" pitchFamily="2" charset="2"/>
              </a:rPr>
              <a:t>Remeshing – </a:t>
            </a:r>
          </a:p>
          <a:p>
            <a:r>
              <a:rPr lang="en-US" sz="1600" i="1" dirty="0" err="1">
                <a:solidFill>
                  <a:schemeClr val="accent1">
                    <a:lumMod val="60000"/>
                    <a:lumOff val="40000"/>
                  </a:schemeClr>
                </a:solidFill>
                <a:latin typeface="SansSerif" panose="00000400000000000000" pitchFamily="2" charset="2"/>
              </a:rPr>
              <a:t>Alliez</a:t>
            </a:r>
            <a:r>
              <a:rPr lang="en-US" sz="1600" i="1" dirty="0">
                <a:solidFill>
                  <a:schemeClr val="accent1">
                    <a:lumMod val="60000"/>
                    <a:lumOff val="40000"/>
                  </a:schemeClr>
                </a:solidFill>
                <a:latin typeface="SansSerif" panose="00000400000000000000" pitchFamily="2" charset="2"/>
              </a:rPr>
              <a:t> ,et al.</a:t>
            </a:r>
          </a:p>
          <a:p>
            <a:r>
              <a:rPr lang="en-US" sz="1600" i="1" dirty="0">
                <a:solidFill>
                  <a:schemeClr val="accent1">
                    <a:lumMod val="60000"/>
                    <a:lumOff val="40000"/>
                  </a:schemeClr>
                </a:solidFill>
                <a:latin typeface="SansSerif" panose="00000400000000000000" pitchFamily="2" charset="2"/>
              </a:rPr>
              <a:t> 2002 </a:t>
            </a:r>
          </a:p>
        </p:txBody>
      </p:sp>
    </p:spTree>
    <p:extLst>
      <p:ext uri="{BB962C8B-B14F-4D97-AF65-F5344CB8AC3E}">
        <p14:creationId xmlns:p14="http://schemas.microsoft.com/office/powerpoint/2010/main" val="145734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Remeshing</a:t>
            </a:r>
          </a:p>
        </p:txBody>
      </p:sp>
      <p:sp>
        <p:nvSpPr>
          <p:cNvPr id="4" name="TextBox 3">
            <a:extLst>
              <a:ext uri="{FF2B5EF4-FFF2-40B4-BE49-F238E27FC236}">
                <a16:creationId xmlns:a16="http://schemas.microsoft.com/office/drawing/2014/main" id="{89027F3B-9435-4F27-94A6-158A0649FB69}"/>
              </a:ext>
            </a:extLst>
          </p:cNvPr>
          <p:cNvSpPr txBox="1"/>
          <p:nvPr/>
        </p:nvSpPr>
        <p:spPr>
          <a:xfrm>
            <a:off x="-1" y="1123493"/>
            <a:ext cx="11939657" cy="1815882"/>
          </a:xfrm>
          <a:prstGeom prst="rect">
            <a:avLst/>
          </a:prstGeom>
          <a:noFill/>
        </p:spPr>
        <p:txBody>
          <a:bodyPr wrap="square" rtlCol="0">
            <a:spAutoFit/>
          </a:bodyPr>
          <a:lstStyle/>
          <a:p>
            <a:r>
              <a:rPr lang="en-US" sz="3600" dirty="0">
                <a:latin typeface="SansSerif" panose="00000400000000000000" pitchFamily="2" charset="2"/>
              </a:rPr>
              <a:t>- Turning an input low-quality mesh into a high-quality one</a:t>
            </a:r>
          </a:p>
          <a:p>
            <a:r>
              <a:rPr lang="en-US" sz="3600" dirty="0">
                <a:latin typeface="SansSerif" panose="00000400000000000000" pitchFamily="2" charset="2"/>
              </a:rPr>
              <a:t>- Quality is based on the application</a:t>
            </a:r>
          </a:p>
          <a:p>
            <a:r>
              <a:rPr lang="en-US" sz="3600" dirty="0">
                <a:latin typeface="SansSerif" panose="00000400000000000000" pitchFamily="2" charset="2"/>
              </a:rPr>
              <a:t>- Common desirable quality: </a:t>
            </a:r>
            <a:r>
              <a:rPr lang="en-US" sz="3600" i="1" dirty="0">
                <a:solidFill>
                  <a:srgbClr val="FFC000"/>
                </a:solidFill>
                <a:latin typeface="SansSerif" panose="00000400000000000000" pitchFamily="2" charset="2"/>
              </a:rPr>
              <a:t>non-obtuse triangles </a:t>
            </a:r>
          </a:p>
        </p:txBody>
      </p:sp>
      <p:pic>
        <p:nvPicPr>
          <p:cNvPr id="12" name="Picture 11" descr="A picture containing text, map, queen&#10;&#10;Description generated with high confidence">
            <a:extLst>
              <a:ext uri="{FF2B5EF4-FFF2-40B4-BE49-F238E27FC236}">
                <a16:creationId xmlns:a16="http://schemas.microsoft.com/office/drawing/2014/main" id="{3DD07530-755F-4054-BC5F-F92133016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45" y="3127265"/>
            <a:ext cx="5344889" cy="1942055"/>
          </a:xfrm>
          <a:prstGeom prst="rect">
            <a:avLst/>
          </a:prstGeom>
        </p:spPr>
      </p:pic>
      <p:pic>
        <p:nvPicPr>
          <p:cNvPr id="14" name="Picture 13" descr="A close up of a map&#10;&#10;Description generated with high confidence">
            <a:extLst>
              <a:ext uri="{FF2B5EF4-FFF2-40B4-BE49-F238E27FC236}">
                <a16:creationId xmlns:a16="http://schemas.microsoft.com/office/drawing/2014/main" id="{98BF989C-20C3-44CD-BACB-691537233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3699" y="4779510"/>
            <a:ext cx="5360210" cy="1942056"/>
          </a:xfrm>
          <a:prstGeom prst="rect">
            <a:avLst/>
          </a:prstGeom>
        </p:spPr>
      </p:pic>
      <p:cxnSp>
        <p:nvCxnSpPr>
          <p:cNvPr id="15" name="Connector: Curved 14">
            <a:extLst>
              <a:ext uri="{FF2B5EF4-FFF2-40B4-BE49-F238E27FC236}">
                <a16:creationId xmlns:a16="http://schemas.microsoft.com/office/drawing/2014/main" id="{E53CA9DE-B837-4BCE-B6FE-201DAEF2C35F}"/>
              </a:ext>
            </a:extLst>
          </p:cNvPr>
          <p:cNvCxnSpPr>
            <a:cxnSpLocks/>
            <a:stCxn id="12" idx="3"/>
          </p:cNvCxnSpPr>
          <p:nvPr/>
        </p:nvCxnSpPr>
        <p:spPr>
          <a:xfrm>
            <a:off x="5518034" y="4098293"/>
            <a:ext cx="1225665" cy="1087482"/>
          </a:xfrm>
          <a:prstGeom prst="curvedConnector3">
            <a:avLst>
              <a:gd name="adj1" fmla="val 50000"/>
            </a:avLst>
          </a:prstGeom>
          <a:ln w="76200">
            <a:solidFill>
              <a:srgbClr val="6699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D83FCA-A704-4260-B060-4ADE34570FCB}"/>
              </a:ext>
            </a:extLst>
          </p:cNvPr>
          <p:cNvSpPr txBox="1"/>
          <p:nvPr/>
        </p:nvSpPr>
        <p:spPr>
          <a:xfrm>
            <a:off x="1303295" y="5185775"/>
            <a:ext cx="3084589" cy="461665"/>
          </a:xfrm>
          <a:prstGeom prst="rect">
            <a:avLst/>
          </a:prstGeom>
          <a:noFill/>
        </p:spPr>
        <p:txBody>
          <a:bodyPr wrap="square" rtlCol="0">
            <a:spAutoFit/>
          </a:bodyPr>
          <a:lstStyle/>
          <a:p>
            <a:r>
              <a:rPr lang="en-US" sz="2400" i="1" dirty="0"/>
              <a:t>Red = obtuse triangle</a:t>
            </a:r>
          </a:p>
        </p:txBody>
      </p:sp>
    </p:spTree>
    <p:extLst>
      <p:ext uri="{BB962C8B-B14F-4D97-AF65-F5344CB8AC3E}">
        <p14:creationId xmlns:p14="http://schemas.microsoft.com/office/powerpoint/2010/main" val="14154401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8849</TotalTime>
  <Words>4815</Words>
  <Application>Microsoft Office PowerPoint</Application>
  <PresentationFormat>Widescreen</PresentationFormat>
  <Paragraphs>381</Paragraphs>
  <Slides>38</Slides>
  <Notes>38</Notes>
  <HiddenSlides>21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SansSerif</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Hassan Mahmoud</dc:creator>
  <cp:lastModifiedBy>Ahmed Hassan Mahmoud</cp:lastModifiedBy>
  <cp:revision>210</cp:revision>
  <cp:lastPrinted>2017-07-03T22:10:22Z</cp:lastPrinted>
  <dcterms:created xsi:type="dcterms:W3CDTF">2017-05-18T15:26:51Z</dcterms:created>
  <dcterms:modified xsi:type="dcterms:W3CDTF">2017-11-21T18:11:37Z</dcterms:modified>
</cp:coreProperties>
</file>